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60" r:id="rId3"/>
    <p:sldId id="301" r:id="rId4"/>
    <p:sldId id="361" r:id="rId5"/>
    <p:sldId id="302" r:id="rId6"/>
    <p:sldId id="306" r:id="rId7"/>
    <p:sldId id="501" r:id="rId8"/>
    <p:sldId id="267" r:id="rId9"/>
    <p:sldId id="264" r:id="rId10"/>
    <p:sldId id="648" r:id="rId11"/>
    <p:sldId id="503" r:id="rId12"/>
    <p:sldId id="680" r:id="rId13"/>
    <p:sldId id="646" r:id="rId14"/>
    <p:sldId id="506" r:id="rId15"/>
    <p:sldId id="647" r:id="rId16"/>
    <p:sldId id="668" r:id="rId17"/>
    <p:sldId id="669" r:id="rId18"/>
    <p:sldId id="657" r:id="rId19"/>
    <p:sldId id="656" r:id="rId20"/>
    <p:sldId id="652" r:id="rId21"/>
    <p:sldId id="590" r:id="rId22"/>
    <p:sldId id="507" r:id="rId23"/>
    <p:sldId id="661" r:id="rId24"/>
    <p:sldId id="696" r:id="rId25"/>
    <p:sldId id="651" r:id="rId26"/>
    <p:sldId id="697" r:id="rId27"/>
    <p:sldId id="658" r:id="rId28"/>
    <p:sldId id="698" r:id="rId29"/>
    <p:sldId id="659" r:id="rId30"/>
    <p:sldId id="699" r:id="rId31"/>
    <p:sldId id="660" r:id="rId32"/>
    <p:sldId id="700" r:id="rId33"/>
    <p:sldId id="662" r:id="rId34"/>
    <p:sldId id="701" r:id="rId35"/>
    <p:sldId id="514" r:id="rId36"/>
    <p:sldId id="663" r:id="rId37"/>
    <p:sldId id="664" r:id="rId38"/>
    <p:sldId id="665" r:id="rId39"/>
    <p:sldId id="666" r:id="rId40"/>
    <p:sldId id="667" r:id="rId41"/>
    <p:sldId id="676" r:id="rId42"/>
    <p:sldId id="671" r:id="rId43"/>
    <p:sldId id="678" r:id="rId44"/>
    <p:sldId id="614" r:id="rId45"/>
    <p:sldId id="673" r:id="rId46"/>
    <p:sldId id="675" r:id="rId47"/>
    <p:sldId id="526" r:id="rId48"/>
    <p:sldId id="500" r:id="rId49"/>
    <p:sldId id="504" r:id="rId50"/>
    <p:sldId id="681" r:id="rId51"/>
    <p:sldId id="682" r:id="rId52"/>
    <p:sldId id="683" r:id="rId53"/>
    <p:sldId id="537" r:id="rId54"/>
    <p:sldId id="586" r:id="rId55"/>
    <p:sldId id="684" r:id="rId56"/>
    <p:sldId id="685" r:id="rId57"/>
    <p:sldId id="687" r:id="rId58"/>
    <p:sldId id="688" r:id="rId59"/>
    <p:sldId id="689" r:id="rId60"/>
    <p:sldId id="677" r:id="rId61"/>
    <p:sldId id="690" r:id="rId62"/>
    <p:sldId id="691" r:id="rId63"/>
    <p:sldId id="692" r:id="rId64"/>
    <p:sldId id="693" r:id="rId65"/>
    <p:sldId id="695" r:id="rId66"/>
    <p:sldId id="505" r:id="rId67"/>
    <p:sldId id="257" r:id="rId68"/>
  </p:sldIdLst>
  <p:sldSz cx="9144000" cy="6858000" type="screen4x3"/>
  <p:notesSz cx="6797675" cy="985678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E20E"/>
    <a:srgbClr val="CC66FF"/>
    <a:srgbClr val="0033CC"/>
    <a:srgbClr val="E8B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96" autoAdjust="0"/>
  </p:normalViewPr>
  <p:slideViewPr>
    <p:cSldViewPr>
      <p:cViewPr>
        <p:scale>
          <a:sx n="130" d="100"/>
          <a:sy n="130" d="100"/>
        </p:scale>
        <p:origin x="-1074" y="822"/>
      </p:cViewPr>
      <p:guideLst>
        <p:guide orient="horz" pos="2160"/>
        <p:guide pos="2880"/>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Hoja4!$I$4</c:f>
              <c:strCache>
                <c:ptCount val="1"/>
                <c:pt idx="0">
                  <c:v>1000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Hoja4!$J$4:$M$4</c:f>
              <c:numCache>
                <c:formatCode>General</c:formatCode>
                <c:ptCount val="4"/>
              </c:numCache>
            </c:numRef>
          </c:val>
          <c:extLst xmlns:c16r2="http://schemas.microsoft.com/office/drawing/2015/06/chart">
            <c:ext xmlns:c16="http://schemas.microsoft.com/office/drawing/2014/chart" uri="{C3380CC4-5D6E-409C-BE32-E72D297353CC}">
              <c16:uniqueId val="{00000000-5138-44AD-B428-52B126C76DDB}"/>
            </c:ext>
          </c:extLst>
        </c:ser>
        <c:ser>
          <c:idx val="1"/>
          <c:order val="1"/>
          <c:tx>
            <c:strRef>
              <c:f>Hoja4!$I$5</c:f>
              <c:strCache>
                <c:ptCount val="1"/>
                <c:pt idx="0">
                  <c:v>2000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Hoja4!$J$5:$M$5</c:f>
              <c:numCache>
                <c:formatCode>General</c:formatCode>
                <c:ptCount val="4"/>
                <c:pt idx="0" formatCode="#,##0">
                  <c:v>3747900</c:v>
                </c:pt>
              </c:numCache>
            </c:numRef>
          </c:val>
          <c:extLst xmlns:c16r2="http://schemas.microsoft.com/office/drawing/2015/06/chart">
            <c:ext xmlns:c16="http://schemas.microsoft.com/office/drawing/2014/chart" uri="{C3380CC4-5D6E-409C-BE32-E72D297353CC}">
              <c16:uniqueId val="{00000001-5138-44AD-B428-52B126C76DDB}"/>
            </c:ext>
          </c:extLst>
        </c:ser>
        <c:ser>
          <c:idx val="2"/>
          <c:order val="2"/>
          <c:tx>
            <c:strRef>
              <c:f>Hoja4!$I$6</c:f>
              <c:strCache>
                <c:ptCount val="1"/>
                <c:pt idx="0">
                  <c:v>3000</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Hoja4!$J$6:$M$6</c:f>
              <c:numCache>
                <c:formatCode>General</c:formatCode>
                <c:ptCount val="4"/>
                <c:pt idx="0" formatCode="#,##0">
                  <c:v>1913760</c:v>
                </c:pt>
              </c:numCache>
            </c:numRef>
          </c:val>
          <c:extLst xmlns:c16r2="http://schemas.microsoft.com/office/drawing/2015/06/chart">
            <c:ext xmlns:c16="http://schemas.microsoft.com/office/drawing/2014/chart" uri="{C3380CC4-5D6E-409C-BE32-E72D297353CC}">
              <c16:uniqueId val="{00000002-5138-44AD-B428-52B126C76DDB}"/>
            </c:ext>
          </c:extLst>
        </c:ser>
        <c:ser>
          <c:idx val="3"/>
          <c:order val="3"/>
          <c:tx>
            <c:strRef>
              <c:f>Hoja4!$I$7</c:f>
              <c:strCache>
                <c:ptCount val="1"/>
                <c:pt idx="0">
                  <c:v>4000</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Hoja4!$J$7:$M$7</c:f>
              <c:numCache>
                <c:formatCode>General</c:formatCode>
                <c:ptCount val="4"/>
                <c:pt idx="0" formatCode="#,##0">
                  <c:v>950000</c:v>
                </c:pt>
                <c:pt idx="2" formatCode="#,##0">
                  <c:v>18000000</c:v>
                </c:pt>
              </c:numCache>
            </c:numRef>
          </c:val>
          <c:extLst xmlns:c16r2="http://schemas.microsoft.com/office/drawing/2015/06/chart">
            <c:ext xmlns:c16="http://schemas.microsoft.com/office/drawing/2014/chart" uri="{C3380CC4-5D6E-409C-BE32-E72D297353CC}">
              <c16:uniqueId val="{00000003-5138-44AD-B428-52B126C76DDB}"/>
            </c:ext>
          </c:extLst>
        </c:ser>
        <c:ser>
          <c:idx val="4"/>
          <c:order val="4"/>
          <c:tx>
            <c:strRef>
              <c:f>Hoja4!$I$8</c:f>
              <c:strCache>
                <c:ptCount val="1"/>
                <c:pt idx="0">
                  <c:v>5000</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Hoja4!$J$8:$M$8</c:f>
              <c:numCache>
                <c:formatCode>General</c:formatCode>
                <c:ptCount val="4"/>
              </c:numCache>
            </c:numRef>
          </c:val>
          <c:extLst xmlns:c16r2="http://schemas.microsoft.com/office/drawing/2015/06/chart">
            <c:ext xmlns:c16="http://schemas.microsoft.com/office/drawing/2014/chart" uri="{C3380CC4-5D6E-409C-BE32-E72D297353CC}">
              <c16:uniqueId val="{00000004-5138-44AD-B428-52B126C76DDB}"/>
            </c:ext>
          </c:extLst>
        </c:ser>
        <c:ser>
          <c:idx val="5"/>
          <c:order val="5"/>
          <c:tx>
            <c:strRef>
              <c:f>Hoja4!$I$9</c:f>
              <c:strCache>
                <c:ptCount val="1"/>
                <c:pt idx="0">
                  <c:v>7000</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Hoja4!$J$9:$M$9</c:f>
              <c:numCache>
                <c:formatCode>General</c:formatCode>
                <c:ptCount val="4"/>
              </c:numCache>
            </c:numRef>
          </c:val>
          <c:extLst xmlns:c16r2="http://schemas.microsoft.com/office/drawing/2015/06/chart">
            <c:ext xmlns:c16="http://schemas.microsoft.com/office/drawing/2014/chart" uri="{C3380CC4-5D6E-409C-BE32-E72D297353CC}">
              <c16:uniqueId val="{00000005-5138-44AD-B428-52B126C76DDB}"/>
            </c:ext>
          </c:extLst>
        </c:ser>
        <c:dLbls>
          <c:showLegendKey val="0"/>
          <c:showVal val="0"/>
          <c:showCatName val="0"/>
          <c:showSerName val="0"/>
          <c:showPercent val="0"/>
          <c:showBubbleSize val="0"/>
        </c:dLbls>
        <c:gapWidth val="100"/>
        <c:overlap val="-24"/>
        <c:axId val="42865408"/>
        <c:axId val="42866944"/>
      </c:barChart>
      <c:catAx>
        <c:axId val="428654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42866944"/>
        <c:crosses val="autoZero"/>
        <c:auto val="1"/>
        <c:lblAlgn val="ctr"/>
        <c:lblOffset val="100"/>
        <c:noMultiLvlLbl val="0"/>
      </c:catAx>
      <c:valAx>
        <c:axId val="4286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42865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sz="12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Hoja4!$O$3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Hoja4!$O$4:$O$9</c:f>
              <c:numCache>
                <c:formatCode>#,##0</c:formatCode>
                <c:ptCount val="6"/>
                <c:pt idx="1">
                  <c:v>3620520</c:v>
                </c:pt>
                <c:pt idx="2">
                  <c:v>2374525</c:v>
                </c:pt>
                <c:pt idx="3">
                  <c:v>18415000</c:v>
                </c:pt>
                <c:pt idx="4">
                  <c:v>89800</c:v>
                </c:pt>
              </c:numCache>
            </c:numRef>
          </c:val>
          <c:extLst xmlns:c16r2="http://schemas.microsoft.com/office/drawing/2015/06/chart">
            <c:ext xmlns:c16="http://schemas.microsoft.com/office/drawing/2014/chart" uri="{C3380CC4-5D6E-409C-BE32-E72D297353CC}">
              <c16:uniqueId val="{00000000-99F0-4F07-94A4-A1B83DDAFD10}"/>
            </c:ext>
          </c:extLst>
        </c:ser>
        <c:ser>
          <c:idx val="1"/>
          <c:order val="1"/>
          <c:tx>
            <c:strRef>
              <c:f>Hoja4!$P$3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Hoja4!$P$4:$P$9</c:f>
              <c:numCache>
                <c:formatCode>General</c:formatCode>
                <c:ptCount val="6"/>
              </c:numCache>
            </c:numRef>
          </c:val>
          <c:extLst xmlns:c16r2="http://schemas.microsoft.com/office/drawing/2015/06/chart">
            <c:ext xmlns:c16="http://schemas.microsoft.com/office/drawing/2014/chart" uri="{C3380CC4-5D6E-409C-BE32-E72D297353CC}">
              <c16:uniqueId val="{00000001-99F0-4F07-94A4-A1B83DDAFD10}"/>
            </c:ext>
          </c:extLst>
        </c:ser>
        <c:ser>
          <c:idx val="2"/>
          <c:order val="2"/>
          <c:tx>
            <c:strRef>
              <c:f>Hoja4!$Q$3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Hoja4!$Q$4:$Q$9</c:f>
              <c:numCache>
                <c:formatCode>General</c:formatCode>
                <c:ptCount val="6"/>
              </c:numCache>
            </c:numRef>
          </c:val>
          <c:extLst xmlns:c16r2="http://schemas.microsoft.com/office/drawing/2015/06/chart">
            <c:ext xmlns:c16="http://schemas.microsoft.com/office/drawing/2014/chart" uri="{C3380CC4-5D6E-409C-BE32-E72D297353CC}">
              <c16:uniqueId val="{00000002-99F0-4F07-94A4-A1B83DDAFD10}"/>
            </c:ext>
          </c:extLst>
        </c:ser>
        <c:ser>
          <c:idx val="3"/>
          <c:order val="3"/>
          <c:tx>
            <c:strRef>
              <c:f>Hoja4!$R$3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Hoja4!$R$4:$R$9</c:f>
              <c:numCache>
                <c:formatCode>#,##0</c:formatCode>
                <c:ptCount val="6"/>
                <c:pt idx="1">
                  <c:v>750000</c:v>
                </c:pt>
                <c:pt idx="2">
                  <c:v>1125000</c:v>
                </c:pt>
                <c:pt idx="3">
                  <c:v>6007700</c:v>
                </c:pt>
                <c:pt idx="4">
                  <c:v>125000</c:v>
                </c:pt>
              </c:numCache>
            </c:numRef>
          </c:val>
          <c:extLst xmlns:c16r2="http://schemas.microsoft.com/office/drawing/2015/06/chart">
            <c:ext xmlns:c16="http://schemas.microsoft.com/office/drawing/2014/chart" uri="{C3380CC4-5D6E-409C-BE32-E72D297353CC}">
              <c16:uniqueId val="{00000003-99F0-4F07-94A4-A1B83DDAFD10}"/>
            </c:ext>
          </c:extLst>
        </c:ser>
        <c:dLbls>
          <c:showLegendKey val="0"/>
          <c:showVal val="0"/>
          <c:showCatName val="0"/>
          <c:showSerName val="0"/>
          <c:showPercent val="0"/>
          <c:showBubbleSize val="0"/>
        </c:dLbls>
        <c:gapWidth val="100"/>
        <c:overlap val="-24"/>
        <c:axId val="121137024"/>
        <c:axId val="121138560"/>
      </c:barChart>
      <c:catAx>
        <c:axId val="121137024"/>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1138560"/>
        <c:crosses val="autoZero"/>
        <c:auto val="1"/>
        <c:lblAlgn val="ctr"/>
        <c:lblOffset val="100"/>
        <c:noMultiLvlLbl val="0"/>
      </c:catAx>
      <c:valAx>
        <c:axId val="121138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1137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Hoja4!$T$3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Hoja4!$T$4:$T$9</c:f>
              <c:numCache>
                <c:formatCode>#,##0</c:formatCode>
                <c:ptCount val="6"/>
                <c:pt idx="1">
                  <c:v>242260</c:v>
                </c:pt>
                <c:pt idx="2">
                  <c:v>802295</c:v>
                </c:pt>
              </c:numCache>
            </c:numRef>
          </c:val>
          <c:extLst xmlns:c16r2="http://schemas.microsoft.com/office/drawing/2015/06/chart">
            <c:ext xmlns:c16="http://schemas.microsoft.com/office/drawing/2014/chart" uri="{C3380CC4-5D6E-409C-BE32-E72D297353CC}">
              <c16:uniqueId val="{00000000-9403-41DE-ABCA-4B04E8B8C065}"/>
            </c:ext>
          </c:extLst>
        </c:ser>
        <c:ser>
          <c:idx val="1"/>
          <c:order val="1"/>
          <c:tx>
            <c:strRef>
              <c:f>Hoja4!$U$3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Hoja4!$U$4:$U$9</c:f>
              <c:numCache>
                <c:formatCode>General</c:formatCode>
                <c:ptCount val="6"/>
              </c:numCache>
            </c:numRef>
          </c:val>
          <c:extLst xmlns:c16r2="http://schemas.microsoft.com/office/drawing/2015/06/chart">
            <c:ext xmlns:c16="http://schemas.microsoft.com/office/drawing/2014/chart" uri="{C3380CC4-5D6E-409C-BE32-E72D297353CC}">
              <c16:uniqueId val="{00000001-9403-41DE-ABCA-4B04E8B8C065}"/>
            </c:ext>
          </c:extLst>
        </c:ser>
        <c:ser>
          <c:idx val="2"/>
          <c:order val="2"/>
          <c:tx>
            <c:strRef>
              <c:f>Hoja4!$V$3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Hoja4!$V$4:$V$9</c:f>
              <c:numCache>
                <c:formatCode>General</c:formatCode>
                <c:ptCount val="6"/>
                <c:pt idx="3" formatCode="#,##0">
                  <c:v>577093832</c:v>
                </c:pt>
              </c:numCache>
            </c:numRef>
          </c:val>
          <c:extLst xmlns:c16r2="http://schemas.microsoft.com/office/drawing/2015/06/chart">
            <c:ext xmlns:c16="http://schemas.microsoft.com/office/drawing/2014/chart" uri="{C3380CC4-5D6E-409C-BE32-E72D297353CC}">
              <c16:uniqueId val="{00000002-9403-41DE-ABCA-4B04E8B8C065}"/>
            </c:ext>
          </c:extLst>
        </c:ser>
        <c:ser>
          <c:idx val="3"/>
          <c:order val="3"/>
          <c:tx>
            <c:strRef>
              <c:f>Hoja4!$W$3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Hoja4!$W$4:$W$9</c:f>
              <c:numCache>
                <c:formatCode>General</c:formatCode>
                <c:ptCount val="6"/>
                <c:pt idx="3" formatCode="#,##0">
                  <c:v>26159000</c:v>
                </c:pt>
              </c:numCache>
            </c:numRef>
          </c:val>
          <c:extLst xmlns:c16r2="http://schemas.microsoft.com/office/drawing/2015/06/chart">
            <c:ext xmlns:c16="http://schemas.microsoft.com/office/drawing/2014/chart" uri="{C3380CC4-5D6E-409C-BE32-E72D297353CC}">
              <c16:uniqueId val="{00000003-9403-41DE-ABCA-4B04E8B8C065}"/>
            </c:ext>
          </c:extLst>
        </c:ser>
        <c:dLbls>
          <c:showLegendKey val="0"/>
          <c:showVal val="0"/>
          <c:showCatName val="0"/>
          <c:showSerName val="0"/>
          <c:showPercent val="0"/>
          <c:showBubbleSize val="0"/>
        </c:dLbls>
        <c:gapWidth val="100"/>
        <c:overlap val="-24"/>
        <c:axId val="121212288"/>
        <c:axId val="121218176"/>
      </c:barChart>
      <c:catAx>
        <c:axId val="121212288"/>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1218176"/>
        <c:crosses val="autoZero"/>
        <c:auto val="1"/>
        <c:lblAlgn val="ctr"/>
        <c:lblOffset val="100"/>
        <c:noMultiLvlLbl val="0"/>
      </c:catAx>
      <c:valAx>
        <c:axId val="121218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121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Hoja4!$Y$3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Hoja4!$Y$4:$Y$9</c:f>
              <c:numCache>
                <c:formatCode>#,##0</c:formatCode>
                <c:ptCount val="6"/>
                <c:pt idx="1">
                  <c:v>27501330</c:v>
                </c:pt>
                <c:pt idx="2">
                  <c:v>8323950</c:v>
                </c:pt>
                <c:pt idx="3">
                  <c:v>50183100</c:v>
                </c:pt>
                <c:pt idx="4">
                  <c:v>292000</c:v>
                </c:pt>
              </c:numCache>
            </c:numRef>
          </c:val>
          <c:extLst xmlns:c16r2="http://schemas.microsoft.com/office/drawing/2015/06/chart">
            <c:ext xmlns:c16="http://schemas.microsoft.com/office/drawing/2014/chart" uri="{C3380CC4-5D6E-409C-BE32-E72D297353CC}">
              <c16:uniqueId val="{00000000-C200-4097-8FE8-221C32061DAB}"/>
            </c:ext>
          </c:extLst>
        </c:ser>
        <c:ser>
          <c:idx val="1"/>
          <c:order val="1"/>
          <c:tx>
            <c:strRef>
              <c:f>Hoja4!$Z$3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Hoja4!$Z$4:$Z$9</c:f>
              <c:numCache>
                <c:formatCode>General</c:formatCode>
                <c:ptCount val="6"/>
              </c:numCache>
            </c:numRef>
          </c:val>
          <c:extLst xmlns:c16r2="http://schemas.microsoft.com/office/drawing/2015/06/chart">
            <c:ext xmlns:c16="http://schemas.microsoft.com/office/drawing/2014/chart" uri="{C3380CC4-5D6E-409C-BE32-E72D297353CC}">
              <c16:uniqueId val="{00000001-C200-4097-8FE8-221C32061DAB}"/>
            </c:ext>
          </c:extLst>
        </c:ser>
        <c:ser>
          <c:idx val="2"/>
          <c:order val="2"/>
          <c:tx>
            <c:strRef>
              <c:f>Hoja4!$AA$3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Hoja4!$AA$4:$AA$9</c:f>
              <c:numCache>
                <c:formatCode>General</c:formatCode>
                <c:ptCount val="6"/>
                <c:pt idx="3" formatCode="#,##0">
                  <c:v>83840088</c:v>
                </c:pt>
              </c:numCache>
            </c:numRef>
          </c:val>
          <c:extLst xmlns:c16r2="http://schemas.microsoft.com/office/drawing/2015/06/chart">
            <c:ext xmlns:c16="http://schemas.microsoft.com/office/drawing/2014/chart" uri="{C3380CC4-5D6E-409C-BE32-E72D297353CC}">
              <c16:uniqueId val="{00000002-C200-4097-8FE8-221C32061DAB}"/>
            </c:ext>
          </c:extLst>
        </c:ser>
        <c:ser>
          <c:idx val="3"/>
          <c:order val="3"/>
          <c:tx>
            <c:strRef>
              <c:f>Hoja4!$AB$3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Hoja4!$AB$4:$AB$9</c:f>
              <c:numCache>
                <c:formatCode>General</c:formatCode>
                <c:ptCount val="6"/>
                <c:pt idx="3" formatCode="#,##0">
                  <c:v>14835100</c:v>
                </c:pt>
              </c:numCache>
            </c:numRef>
          </c:val>
          <c:extLst xmlns:c16r2="http://schemas.microsoft.com/office/drawing/2015/06/chart">
            <c:ext xmlns:c16="http://schemas.microsoft.com/office/drawing/2014/chart" uri="{C3380CC4-5D6E-409C-BE32-E72D297353CC}">
              <c16:uniqueId val="{00000003-C200-4097-8FE8-221C32061DAB}"/>
            </c:ext>
          </c:extLst>
        </c:ser>
        <c:dLbls>
          <c:showLegendKey val="0"/>
          <c:showVal val="0"/>
          <c:showCatName val="0"/>
          <c:showSerName val="0"/>
          <c:showPercent val="0"/>
          <c:showBubbleSize val="0"/>
        </c:dLbls>
        <c:gapWidth val="100"/>
        <c:overlap val="-24"/>
        <c:axId val="45868160"/>
        <c:axId val="45869696"/>
      </c:barChart>
      <c:catAx>
        <c:axId val="45868160"/>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45869696"/>
        <c:crosses val="autoZero"/>
        <c:auto val="1"/>
        <c:lblAlgn val="ctr"/>
        <c:lblOffset val="100"/>
        <c:noMultiLvlLbl val="0"/>
      </c:catAx>
      <c:valAx>
        <c:axId val="45869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45868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Hoja4!$AD$3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Hoja4!$AD$4:$AD$9</c:f>
              <c:numCache>
                <c:formatCode>#,##0</c:formatCode>
                <c:ptCount val="6"/>
                <c:pt idx="1">
                  <c:v>13004375</c:v>
                </c:pt>
                <c:pt idx="2">
                  <c:v>42721565.25</c:v>
                </c:pt>
                <c:pt idx="4">
                  <c:v>400300</c:v>
                </c:pt>
              </c:numCache>
            </c:numRef>
          </c:val>
          <c:extLst xmlns:c16r2="http://schemas.microsoft.com/office/drawing/2015/06/chart">
            <c:ext xmlns:c16="http://schemas.microsoft.com/office/drawing/2014/chart" uri="{C3380CC4-5D6E-409C-BE32-E72D297353CC}">
              <c16:uniqueId val="{00000000-167E-4663-98E8-441F55282D93}"/>
            </c:ext>
          </c:extLst>
        </c:ser>
        <c:ser>
          <c:idx val="1"/>
          <c:order val="1"/>
          <c:tx>
            <c:strRef>
              <c:f>Hoja4!$AE$3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Hoja4!$AE$4:$AE$9</c:f>
              <c:numCache>
                <c:formatCode>General</c:formatCode>
                <c:ptCount val="6"/>
                <c:pt idx="0" formatCode="#,##0">
                  <c:v>435639795.99999994</c:v>
                </c:pt>
              </c:numCache>
            </c:numRef>
          </c:val>
          <c:extLst xmlns:c16r2="http://schemas.microsoft.com/office/drawing/2015/06/chart">
            <c:ext xmlns:c16="http://schemas.microsoft.com/office/drawing/2014/chart" uri="{C3380CC4-5D6E-409C-BE32-E72D297353CC}">
              <c16:uniqueId val="{00000001-167E-4663-98E8-441F55282D93}"/>
            </c:ext>
          </c:extLst>
        </c:ser>
        <c:ser>
          <c:idx val="2"/>
          <c:order val="2"/>
          <c:tx>
            <c:strRef>
              <c:f>Hoja4!$AF$3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Hoja4!$AF$4:$AF$9</c:f>
              <c:numCache>
                <c:formatCode>General</c:formatCode>
                <c:ptCount val="6"/>
              </c:numCache>
            </c:numRef>
          </c:val>
          <c:extLst xmlns:c16r2="http://schemas.microsoft.com/office/drawing/2015/06/chart">
            <c:ext xmlns:c16="http://schemas.microsoft.com/office/drawing/2014/chart" uri="{C3380CC4-5D6E-409C-BE32-E72D297353CC}">
              <c16:uniqueId val="{00000002-167E-4663-98E8-441F55282D93}"/>
            </c:ext>
          </c:extLst>
        </c:ser>
        <c:ser>
          <c:idx val="3"/>
          <c:order val="3"/>
          <c:tx>
            <c:strRef>
              <c:f>Hoja4!$AG$3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Hoja4!$AG$4:$AG$9</c:f>
              <c:numCache>
                <c:formatCode>General</c:formatCode>
                <c:ptCount val="6"/>
                <c:pt idx="2" formatCode="#,##0">
                  <c:v>300000</c:v>
                </c:pt>
                <c:pt idx="3" formatCode="#,##0">
                  <c:v>300000</c:v>
                </c:pt>
                <c:pt idx="5" formatCode="#,##0">
                  <c:v>2075200</c:v>
                </c:pt>
              </c:numCache>
            </c:numRef>
          </c:val>
          <c:extLst xmlns:c16r2="http://schemas.microsoft.com/office/drawing/2015/06/chart">
            <c:ext xmlns:c16="http://schemas.microsoft.com/office/drawing/2014/chart" uri="{C3380CC4-5D6E-409C-BE32-E72D297353CC}">
              <c16:uniqueId val="{00000003-167E-4663-98E8-441F55282D93}"/>
            </c:ext>
          </c:extLst>
        </c:ser>
        <c:dLbls>
          <c:showLegendKey val="0"/>
          <c:showVal val="0"/>
          <c:showCatName val="0"/>
          <c:showSerName val="0"/>
          <c:showPercent val="0"/>
          <c:showBubbleSize val="0"/>
        </c:dLbls>
        <c:gapWidth val="100"/>
        <c:overlap val="-24"/>
        <c:axId val="121289728"/>
        <c:axId val="121299712"/>
      </c:barChart>
      <c:catAx>
        <c:axId val="121289728"/>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1299712"/>
        <c:crosses val="autoZero"/>
        <c:auto val="1"/>
        <c:lblAlgn val="ctr"/>
        <c:lblOffset val="100"/>
        <c:noMultiLvlLbl val="0"/>
      </c:catAx>
      <c:valAx>
        <c:axId val="121299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1289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Hoja4!$AI$3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Hoja4!$AI$4:$AI$9</c:f>
              <c:numCache>
                <c:formatCode>General</c:formatCode>
                <c:ptCount val="6"/>
              </c:numCache>
            </c:numRef>
          </c:val>
          <c:extLst xmlns:c16r2="http://schemas.microsoft.com/office/drawing/2015/06/chart">
            <c:ext xmlns:c16="http://schemas.microsoft.com/office/drawing/2014/chart" uri="{C3380CC4-5D6E-409C-BE32-E72D297353CC}">
              <c16:uniqueId val="{00000000-8278-464C-976F-4E73DD5FF73F}"/>
            </c:ext>
          </c:extLst>
        </c:ser>
        <c:ser>
          <c:idx val="1"/>
          <c:order val="1"/>
          <c:tx>
            <c:strRef>
              <c:f>Hoja4!$AJ$3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Hoja4!$AJ$4:$AJ$9</c:f>
              <c:numCache>
                <c:formatCode>General</c:formatCode>
                <c:ptCount val="6"/>
                <c:pt idx="0" formatCode="#,##0">
                  <c:v>32781200</c:v>
                </c:pt>
              </c:numCache>
            </c:numRef>
          </c:val>
          <c:extLst xmlns:c16r2="http://schemas.microsoft.com/office/drawing/2015/06/chart">
            <c:ext xmlns:c16="http://schemas.microsoft.com/office/drawing/2014/chart" uri="{C3380CC4-5D6E-409C-BE32-E72D297353CC}">
              <c16:uniqueId val="{00000001-8278-464C-976F-4E73DD5FF73F}"/>
            </c:ext>
          </c:extLst>
        </c:ser>
        <c:ser>
          <c:idx val="2"/>
          <c:order val="2"/>
          <c:tx>
            <c:strRef>
              <c:f>Hoja4!$AK$3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Hoja4!$AK$4:$AK$9</c:f>
              <c:numCache>
                <c:formatCode>General</c:formatCode>
                <c:ptCount val="6"/>
              </c:numCache>
            </c:numRef>
          </c:val>
          <c:extLst xmlns:c16r2="http://schemas.microsoft.com/office/drawing/2015/06/chart">
            <c:ext xmlns:c16="http://schemas.microsoft.com/office/drawing/2014/chart" uri="{C3380CC4-5D6E-409C-BE32-E72D297353CC}">
              <c16:uniqueId val="{00000002-8278-464C-976F-4E73DD5FF73F}"/>
            </c:ext>
          </c:extLst>
        </c:ser>
        <c:ser>
          <c:idx val="3"/>
          <c:order val="3"/>
          <c:tx>
            <c:strRef>
              <c:f>Hoja4!$AL$3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Hoja4!$AL$4:$AL$9</c:f>
              <c:numCache>
                <c:formatCode>General</c:formatCode>
                <c:ptCount val="6"/>
                <c:pt idx="5" formatCode="#,##0">
                  <c:v>5000000</c:v>
                </c:pt>
              </c:numCache>
            </c:numRef>
          </c:val>
          <c:extLst xmlns:c16r2="http://schemas.microsoft.com/office/drawing/2015/06/chart">
            <c:ext xmlns:c16="http://schemas.microsoft.com/office/drawing/2014/chart" uri="{C3380CC4-5D6E-409C-BE32-E72D297353CC}">
              <c16:uniqueId val="{00000003-8278-464C-976F-4E73DD5FF73F}"/>
            </c:ext>
          </c:extLst>
        </c:ser>
        <c:dLbls>
          <c:showLegendKey val="0"/>
          <c:showVal val="0"/>
          <c:showCatName val="0"/>
          <c:showSerName val="0"/>
          <c:showPercent val="0"/>
          <c:showBubbleSize val="0"/>
        </c:dLbls>
        <c:gapWidth val="100"/>
        <c:overlap val="-24"/>
        <c:axId val="120922880"/>
        <c:axId val="120924416"/>
      </c:barChart>
      <c:catAx>
        <c:axId val="120922880"/>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0924416"/>
        <c:crosses val="autoZero"/>
        <c:auto val="1"/>
        <c:lblAlgn val="ctr"/>
        <c:lblOffset val="100"/>
        <c:noMultiLvlLbl val="0"/>
      </c:catAx>
      <c:valAx>
        <c:axId val="120924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092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2945659" cy="494551"/>
          </a:xfrm>
          <a:prstGeom prst="rect">
            <a:avLst/>
          </a:prstGeom>
        </p:spPr>
        <p:txBody>
          <a:bodyPr vert="horz" lIns="92532" tIns="46266" rIns="92532" bIns="46266" rtlCol="0"/>
          <a:lstStyle>
            <a:lvl1pPr algn="l">
              <a:defRPr sz="1200"/>
            </a:lvl1pPr>
          </a:lstStyle>
          <a:p>
            <a:endParaRPr lang="es-MX" dirty="0"/>
          </a:p>
        </p:txBody>
      </p:sp>
      <p:sp>
        <p:nvSpPr>
          <p:cNvPr id="3" name="Marcador de fecha 2"/>
          <p:cNvSpPr>
            <a:spLocks noGrp="1"/>
          </p:cNvSpPr>
          <p:nvPr>
            <p:ph type="dt" idx="1"/>
          </p:nvPr>
        </p:nvSpPr>
        <p:spPr>
          <a:xfrm>
            <a:off x="3850445" y="1"/>
            <a:ext cx="2945659" cy="494551"/>
          </a:xfrm>
          <a:prstGeom prst="rect">
            <a:avLst/>
          </a:prstGeom>
        </p:spPr>
        <p:txBody>
          <a:bodyPr vert="horz" lIns="92532" tIns="46266" rIns="92532" bIns="46266" rtlCol="0"/>
          <a:lstStyle>
            <a:lvl1pPr algn="r">
              <a:defRPr sz="1200"/>
            </a:lvl1pPr>
          </a:lstStyle>
          <a:p>
            <a:fld id="{5D863269-1A1A-48F3-AEDB-5F9E044E3A95}" type="datetimeFigureOut">
              <a:rPr lang="es-MX" smtClean="0"/>
              <a:t>08/03/2021</a:t>
            </a:fld>
            <a:endParaRPr lang="es-MX" dirty="0"/>
          </a:p>
        </p:txBody>
      </p:sp>
      <p:sp>
        <p:nvSpPr>
          <p:cNvPr id="4" name="Marcador de imagen de diapositiva 3"/>
          <p:cNvSpPr>
            <a:spLocks noGrp="1" noRot="1" noChangeAspect="1"/>
          </p:cNvSpPr>
          <p:nvPr>
            <p:ph type="sldImg" idx="2"/>
          </p:nvPr>
        </p:nvSpPr>
        <p:spPr>
          <a:xfrm>
            <a:off x="1182688" y="1233488"/>
            <a:ext cx="4432300" cy="3324225"/>
          </a:xfrm>
          <a:prstGeom prst="rect">
            <a:avLst/>
          </a:prstGeom>
          <a:noFill/>
          <a:ln w="12700">
            <a:solidFill>
              <a:prstClr val="black"/>
            </a:solidFill>
          </a:ln>
        </p:spPr>
        <p:txBody>
          <a:bodyPr vert="horz" lIns="92532" tIns="46266" rIns="92532" bIns="46266" rtlCol="0" anchor="ctr"/>
          <a:lstStyle/>
          <a:p>
            <a:endParaRPr lang="es-MX" dirty="0"/>
          </a:p>
        </p:txBody>
      </p:sp>
      <p:sp>
        <p:nvSpPr>
          <p:cNvPr id="5" name="Marcador de notas 4"/>
          <p:cNvSpPr>
            <a:spLocks noGrp="1"/>
          </p:cNvSpPr>
          <p:nvPr>
            <p:ph type="body" sz="quarter" idx="3"/>
          </p:nvPr>
        </p:nvSpPr>
        <p:spPr>
          <a:xfrm>
            <a:off x="679768" y="4743580"/>
            <a:ext cx="5438140" cy="3881111"/>
          </a:xfrm>
          <a:prstGeom prst="rect">
            <a:avLst/>
          </a:prstGeom>
        </p:spPr>
        <p:txBody>
          <a:bodyPr vert="horz" lIns="92532" tIns="46266" rIns="92532" bIns="46266"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1" y="9362240"/>
            <a:ext cx="2945659" cy="494550"/>
          </a:xfrm>
          <a:prstGeom prst="rect">
            <a:avLst/>
          </a:prstGeom>
        </p:spPr>
        <p:txBody>
          <a:bodyPr vert="horz" lIns="92532" tIns="46266" rIns="92532" bIns="46266"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50445" y="9362240"/>
            <a:ext cx="2945659" cy="494550"/>
          </a:xfrm>
          <a:prstGeom prst="rect">
            <a:avLst/>
          </a:prstGeom>
        </p:spPr>
        <p:txBody>
          <a:bodyPr vert="horz" lIns="92532" tIns="46266" rIns="92532" bIns="46266" rtlCol="0" anchor="b"/>
          <a:lstStyle>
            <a:lvl1pPr algn="r">
              <a:defRPr sz="1200"/>
            </a:lvl1pPr>
          </a:lstStyle>
          <a:p>
            <a:fld id="{723AF279-EC0E-4A51-82EC-6D85BB5087B7}" type="slidenum">
              <a:rPr lang="es-MX" smtClean="0"/>
              <a:t>‹Nº›</a:t>
            </a:fld>
            <a:endParaRPr lang="es-MX" dirty="0"/>
          </a:p>
        </p:txBody>
      </p:sp>
    </p:spTree>
    <p:extLst>
      <p:ext uri="{BB962C8B-B14F-4D97-AF65-F5344CB8AC3E}">
        <p14:creationId xmlns:p14="http://schemas.microsoft.com/office/powerpoint/2010/main" val="294615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408680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41773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114937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92361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53714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10936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191538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80794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373072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195685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481DD65-C7A9-499E-AC7D-445B409CD5BD}" type="datetimeFigureOut">
              <a:rPr lang="es-MX" smtClean="0"/>
              <a:t>08/03/2021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415906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DD65-C7A9-499E-AC7D-445B409CD5BD}" type="datetimeFigureOut">
              <a:rPr lang="es-MX" smtClean="0"/>
              <a:t>08/03/2021</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81C0C-A361-4EC5-A7FD-95138F859517}" type="slidenum">
              <a:rPr lang="es-MX" smtClean="0"/>
              <a:t>‹Nº›</a:t>
            </a:fld>
            <a:endParaRPr lang="es-MX" dirty="0"/>
          </a:p>
        </p:txBody>
      </p:sp>
    </p:spTree>
    <p:extLst>
      <p:ext uri="{BB962C8B-B14F-4D97-AF65-F5344CB8AC3E}">
        <p14:creationId xmlns:p14="http://schemas.microsoft.com/office/powerpoint/2010/main" val="803889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ANAGONZALEZ/AEGJ/JUNTAS%20DE%20GOBIERNO/EJERCICIO%202021/ANEXOS%20OFICIALES/1%20DISTRIBUCION%20PRESUPUESTO%20INICIAL%20EJERCICIO%202021/3%20FORMATOS%20DIF%20PARA%20APROBACION%20PRESUPUESTO%20INICIAL%202021/1%20Cedulas%20Presupuesto%20Aprobado%20Ejercicio%202021_DEFINITIVO%20CON%20VALORES_20%20ENERO.xlsx" TargetMode="External"/><Relationship Id="rId2" Type="http://schemas.openxmlformats.org/officeDocument/2006/relationships/hyperlink" Target="ANEXOS%20OFICIALES/1%20DISTRIBUCION%20PRESUPUESTO%20INICIAL%20EJERCICIO%202021/2%20FORMATOS%20SHP%20PARA%20APROBACION%20PRESUPUESTO%202021/Formatos%20SHP.xlsx" TargetMode="External"/><Relationship Id="rId1" Type="http://schemas.openxmlformats.org/officeDocument/2006/relationships/slideLayout" Target="../slideLayouts/slideLayout1.xml"/><Relationship Id="rId5" Type="http://schemas.openxmlformats.org/officeDocument/2006/relationships/hyperlink" Target="ANEXOS%20OFICIALES/1%20DISTRIBUCION%20PRESUPUESTO%20INICIAL%20EJERCICIO%202021/3%20FORMATOS%20DIF%20PARA%20APROBACION%20PRESUPUESTO%20INICIAL%202021/Organigrama%20General%20Propuesta%202021.pdf" TargetMode="External"/><Relationship Id="rId4" Type="http://schemas.openxmlformats.org/officeDocument/2006/relationships/hyperlink" Target="ANEXOS%20OFICIALES/1%20DISTRIBUCION%20PRESUPUESTO%20INICIAL%20EJERCICIO%202021/2%20FORMATOS%20SHP%20PARA%20APROBACION%20PRESUPUESTO%202021/Plantilla%20de%20Personal.xlsx"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ANEXOS%20OFICIALES/3%20PLAN%20ANUAL%20DE%20COMPRAS%202021/PLAN%20ANUAL%20DE%20COMPRAS%202021.xlsx"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ANEXOS%20OFICIALES/4%20PLAN%20ANUAL%20DE%20CAPACITACION%202021/PROGRAMA%20ANUAL%20CAPACITACION%202021.xlsx"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2 Subtítulo"/>
          <p:cNvSpPr>
            <a:spLocks noGrp="1"/>
          </p:cNvSpPr>
          <p:nvPr>
            <p:ph type="subTitle" idx="1"/>
          </p:nvPr>
        </p:nvSpPr>
        <p:spPr>
          <a:xfrm>
            <a:off x="971600" y="3140967"/>
            <a:ext cx="7200800" cy="2689299"/>
          </a:xfrm>
        </p:spPr>
        <p:txBody>
          <a:bodyPr>
            <a:normAutofit/>
          </a:bodyPr>
          <a:lstStyle/>
          <a:p>
            <a:r>
              <a:rPr lang="es-ES" sz="2800" b="1" dirty="0">
                <a:solidFill>
                  <a:schemeClr val="tx1"/>
                </a:solidFill>
                <a:latin typeface="Nutmeg Book" panose="00000400000000000000" pitchFamily="2" charset="0"/>
                <a:cs typeface="Arial" panose="020B0604020202020204" pitchFamily="34" charset="0"/>
              </a:rPr>
              <a:t>H. Junta de Gobierno</a:t>
            </a:r>
          </a:p>
          <a:p>
            <a:r>
              <a:rPr lang="es-ES" sz="2800" b="1" dirty="0">
                <a:solidFill>
                  <a:schemeClr val="tx1"/>
                </a:solidFill>
                <a:latin typeface="Nutmeg Book" panose="00000400000000000000" pitchFamily="2" charset="0"/>
                <a:cs typeface="Arial" panose="020B0604020202020204" pitchFamily="34" charset="0"/>
              </a:rPr>
              <a:t>Décima Sesión Extraordinaria</a:t>
            </a:r>
          </a:p>
          <a:p>
            <a:endParaRPr lang="es-ES" b="1" dirty="0">
              <a:solidFill>
                <a:schemeClr val="tx1"/>
              </a:solidFill>
              <a:latin typeface="Nutmeg Book" panose="00000400000000000000" pitchFamily="2" charset="0"/>
              <a:cs typeface="Arial" panose="020B0604020202020204" pitchFamily="34" charset="0"/>
            </a:endParaRPr>
          </a:p>
          <a:p>
            <a:endParaRPr lang="es-ES" b="1" dirty="0">
              <a:solidFill>
                <a:schemeClr val="tx1"/>
              </a:solidFill>
              <a:latin typeface="Nutmeg Book" panose="00000400000000000000" pitchFamily="2" charset="0"/>
              <a:cs typeface="Arial" panose="020B0604020202020204" pitchFamily="34" charset="0"/>
            </a:endParaRPr>
          </a:p>
          <a:p>
            <a:pPr algn="r"/>
            <a:r>
              <a:rPr lang="es-ES" sz="1900" b="1" dirty="0">
                <a:solidFill>
                  <a:schemeClr val="tx1"/>
                </a:solidFill>
                <a:latin typeface="Nutmeg Book" panose="00000400000000000000" pitchFamily="2" charset="0"/>
                <a:cs typeface="Arial" panose="020B0604020202020204" pitchFamily="34" charset="0"/>
              </a:rPr>
              <a:t>Guadalajara, Jalisco, 27 de Enero de 2021</a:t>
            </a:r>
            <a:endParaRPr lang="es-MX" sz="1900" dirty="0">
              <a:solidFill>
                <a:schemeClr val="tx1"/>
              </a:solidFill>
              <a:latin typeface="Nutmeg Book" panose="00000400000000000000" pitchFamily="2" charset="0"/>
              <a:cs typeface="Arial" panose="020B0604020202020204" pitchFamily="34" charset="0"/>
            </a:endParaRPr>
          </a:p>
        </p:txBody>
      </p:sp>
    </p:spTree>
    <p:extLst>
      <p:ext uri="{BB962C8B-B14F-4D97-AF65-F5344CB8AC3E}">
        <p14:creationId xmlns:p14="http://schemas.microsoft.com/office/powerpoint/2010/main" val="1168941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10</a:t>
            </a:fld>
            <a:endParaRPr lang="es-MX" sz="1000" b="1" dirty="0">
              <a:latin typeface="Bahnschrift" panose="020B0502040204020203" pitchFamily="34" charset="0"/>
            </a:endParaRPr>
          </a:p>
        </p:txBody>
      </p:sp>
      <p:sp>
        <p:nvSpPr>
          <p:cNvPr id="5" name="4 Rectángulo"/>
          <p:cNvSpPr/>
          <p:nvPr/>
        </p:nvSpPr>
        <p:spPr>
          <a:xfrm>
            <a:off x="251520" y="1484784"/>
            <a:ext cx="849694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b="1" i="1" dirty="0">
                <a:solidFill>
                  <a:schemeClr val="tx1"/>
                </a:solidFill>
                <a:latin typeface="Nutmeg Book" panose="00000400000000000000"/>
                <a:cs typeface="Arial" panose="020B0604020202020204" pitchFamily="34" charset="0"/>
              </a:rPr>
              <a:t>Antecedente</a:t>
            </a:r>
            <a:r>
              <a:rPr lang="es-MX" i="1" dirty="0">
                <a:solidFill>
                  <a:schemeClr val="tx1"/>
                </a:solidFill>
                <a:latin typeface="Nutmeg Book" panose="00000400000000000000"/>
                <a:cs typeface="Arial" panose="020B0604020202020204" pitchFamily="34" charset="0"/>
              </a:rPr>
              <a:t>:</a:t>
            </a:r>
          </a:p>
          <a:p>
            <a:pPr algn="just">
              <a:lnSpc>
                <a:spcPct val="150000"/>
              </a:lnSpc>
            </a:pPr>
            <a:r>
              <a:rPr lang="es-MX" i="1" dirty="0">
                <a:solidFill>
                  <a:schemeClr val="tx1"/>
                </a:solidFill>
                <a:latin typeface="Nutmeg Book"/>
              </a:rPr>
              <a:t>El pasado 13 de agosto de 2020, en la Sexta Sesión Extraordinaria de ésta Junta de Gobierno, se aprobó el anteproyecto del presupuesto de ingresos y egresos para el ejercicio fiscal 2021 por un importe total de $1,389´083,477.00</a:t>
            </a:r>
          </a:p>
          <a:p>
            <a:pPr algn="just">
              <a:lnSpc>
                <a:spcPct val="150000"/>
              </a:lnSpc>
            </a:pPr>
            <a:endParaRPr lang="es-MX" i="1" dirty="0">
              <a:solidFill>
                <a:schemeClr val="tx1"/>
              </a:solidFill>
              <a:latin typeface="Nutmeg Book"/>
            </a:endParaRPr>
          </a:p>
          <a:p>
            <a:pPr algn="just">
              <a:lnSpc>
                <a:spcPct val="150000"/>
              </a:lnSpc>
            </a:pPr>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PRESUPUESTO DE INGRESOS Y EGRESOS EJERCICIO FISCAL 2021</a:t>
            </a:r>
          </a:p>
        </p:txBody>
      </p:sp>
      <p:graphicFrame>
        <p:nvGraphicFramePr>
          <p:cNvPr id="2" name="Tabla 1">
            <a:extLst>
              <a:ext uri="{FF2B5EF4-FFF2-40B4-BE49-F238E27FC236}">
                <a16:creationId xmlns="" xmlns:a16="http://schemas.microsoft.com/office/drawing/2014/main" id="{FE5842BB-BE1C-4855-BE1A-C95141BFACC9}"/>
              </a:ext>
            </a:extLst>
          </p:cNvPr>
          <p:cNvGraphicFramePr>
            <a:graphicFrameLocks noGrp="1"/>
          </p:cNvGraphicFramePr>
          <p:nvPr>
            <p:extLst>
              <p:ext uri="{D42A27DB-BD31-4B8C-83A1-F6EECF244321}">
                <p14:modId xmlns:p14="http://schemas.microsoft.com/office/powerpoint/2010/main" val="2554180070"/>
              </p:ext>
            </p:extLst>
          </p:nvPr>
        </p:nvGraphicFramePr>
        <p:xfrm>
          <a:off x="395536" y="3192658"/>
          <a:ext cx="8424935" cy="3528391"/>
        </p:xfrm>
        <a:graphic>
          <a:graphicData uri="http://schemas.openxmlformats.org/drawingml/2006/table">
            <a:tbl>
              <a:tblPr firstRow="1" firstCol="1" bandRow="1">
                <a:tableStyleId>{91EBBBCC-DAD2-459C-BE2E-F6DE35CF9A28}</a:tableStyleId>
              </a:tblPr>
              <a:tblGrid>
                <a:gridCol w="5779608">
                  <a:extLst>
                    <a:ext uri="{9D8B030D-6E8A-4147-A177-3AD203B41FA5}">
                      <a16:colId xmlns="" xmlns:a16="http://schemas.microsoft.com/office/drawing/2014/main" val="1281794568"/>
                    </a:ext>
                  </a:extLst>
                </a:gridCol>
                <a:gridCol w="2645327">
                  <a:extLst>
                    <a:ext uri="{9D8B030D-6E8A-4147-A177-3AD203B41FA5}">
                      <a16:colId xmlns="" xmlns:a16="http://schemas.microsoft.com/office/drawing/2014/main" val="3262533838"/>
                    </a:ext>
                  </a:extLst>
                </a:gridCol>
              </a:tblGrid>
              <a:tr h="1054163">
                <a:tc>
                  <a:txBody>
                    <a:bodyPr/>
                    <a:lstStyle/>
                    <a:p>
                      <a:pPr algn="ctr">
                        <a:lnSpc>
                          <a:spcPct val="115000"/>
                        </a:lnSpc>
                        <a:spcAft>
                          <a:spcPts val="0"/>
                        </a:spcAft>
                      </a:pPr>
                      <a:r>
                        <a:rPr lang="es-MX" sz="1600" i="1" dirty="0">
                          <a:effectLst/>
                        </a:rPr>
                        <a:t>Fuente de Financiamiento</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rPr>
                        <a:t>Anteproyecto </a:t>
                      </a:r>
                    </a:p>
                    <a:p>
                      <a:pPr algn="ctr">
                        <a:lnSpc>
                          <a:spcPct val="115000"/>
                        </a:lnSpc>
                        <a:spcAft>
                          <a:spcPts val="0"/>
                        </a:spcAft>
                      </a:pPr>
                      <a:r>
                        <a:rPr lang="es-MX" sz="1600" i="1" dirty="0">
                          <a:effectLst/>
                        </a:rPr>
                        <a:t>Presupuesto de ingresos </a:t>
                      </a:r>
                    </a:p>
                    <a:p>
                      <a:pPr algn="ctr">
                        <a:lnSpc>
                          <a:spcPct val="115000"/>
                        </a:lnSpc>
                        <a:spcAft>
                          <a:spcPts val="0"/>
                        </a:spcAft>
                      </a:pPr>
                      <a:r>
                        <a:rPr lang="es-MX" sz="1600" i="1" dirty="0">
                          <a:effectLst/>
                        </a:rPr>
                        <a:t>Ejercicio 2021</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2060"/>
                    </a:solidFill>
                  </a:tcPr>
                </a:tc>
                <a:extLst>
                  <a:ext uri="{0D108BD9-81ED-4DB2-BD59-A6C34878D82A}">
                    <a16:rowId xmlns="" xmlns:a16="http://schemas.microsoft.com/office/drawing/2014/main" val="546846182"/>
                  </a:ext>
                </a:extLst>
              </a:tr>
              <a:tr h="337319">
                <a:tc>
                  <a:txBody>
                    <a:bodyPr/>
                    <a:lstStyle/>
                    <a:p>
                      <a:pPr algn="l">
                        <a:lnSpc>
                          <a:spcPct val="115000"/>
                        </a:lnSpc>
                        <a:spcAft>
                          <a:spcPts val="0"/>
                        </a:spcAft>
                      </a:pPr>
                      <a:r>
                        <a:rPr lang="es-MX" sz="1600" i="1">
                          <a:effectLst/>
                        </a:rPr>
                        <a:t>11 Recurso Estatal (Recursos Fiscales)</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a:effectLst/>
                        </a:rPr>
                        <a:t>$235´223,985.00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3104002029"/>
                  </a:ext>
                </a:extLst>
              </a:tr>
              <a:tr h="411660">
                <a:tc>
                  <a:txBody>
                    <a:bodyPr/>
                    <a:lstStyle/>
                    <a:p>
                      <a:pPr algn="l">
                        <a:lnSpc>
                          <a:spcPct val="115000"/>
                        </a:lnSpc>
                        <a:spcAft>
                          <a:spcPts val="0"/>
                        </a:spcAft>
                      </a:pPr>
                      <a:r>
                        <a:rPr lang="es-MX" sz="1600" i="1" dirty="0">
                          <a:effectLst/>
                        </a:rPr>
                        <a:t>15 Recurso Estatal (Incentivos derivados de la Colaboración Fiscal)</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$409´139,796.00</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129944983"/>
                  </a:ext>
                </a:extLst>
              </a:tr>
              <a:tr h="695741">
                <a:tc>
                  <a:txBody>
                    <a:bodyPr/>
                    <a:lstStyle/>
                    <a:p>
                      <a:pPr algn="l">
                        <a:lnSpc>
                          <a:spcPct val="115000"/>
                        </a:lnSpc>
                        <a:spcAft>
                          <a:spcPts val="0"/>
                        </a:spcAft>
                      </a:pPr>
                      <a:r>
                        <a:rPr lang="es-MX" sz="1600" i="1" dirty="0">
                          <a:effectLst/>
                        </a:rPr>
                        <a:t>25 Recurso Federal (Fondo de Aportación para Asistencia Social FAM-AS Ramo 33 Fondo V)</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$688´042,696.00</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3374231029"/>
                  </a:ext>
                </a:extLst>
              </a:tr>
              <a:tr h="337319">
                <a:tc>
                  <a:txBody>
                    <a:bodyPr/>
                    <a:lstStyle/>
                    <a:p>
                      <a:pPr algn="l">
                        <a:lnSpc>
                          <a:spcPct val="115000"/>
                        </a:lnSpc>
                        <a:spcAft>
                          <a:spcPts val="0"/>
                        </a:spcAft>
                      </a:pPr>
                      <a:r>
                        <a:rPr lang="es-MX" sz="1600" i="1">
                          <a:effectLst/>
                        </a:rPr>
                        <a:t>14 Ingresos Propios (Recursos DIF)</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a:effectLst/>
                        </a:rPr>
                        <a:t>$51´677,000.00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2961112351"/>
                  </a:ext>
                </a:extLst>
              </a:tr>
              <a:tr h="337319">
                <a:tc>
                  <a:txBody>
                    <a:bodyPr/>
                    <a:lstStyle/>
                    <a:p>
                      <a:pPr algn="l">
                        <a:lnSpc>
                          <a:spcPct val="115000"/>
                        </a:lnSpc>
                        <a:spcAft>
                          <a:spcPts val="0"/>
                        </a:spcAft>
                      </a:pPr>
                      <a:r>
                        <a:rPr lang="es-MX" sz="1600" i="1" dirty="0">
                          <a:effectLst/>
                        </a:rPr>
                        <a:t>14 Ingresos propios (Recursos Museo Trompo Mágico)</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a:effectLst/>
                        </a:rPr>
                        <a:t>$5´000,000.00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3221772255"/>
                  </a:ext>
                </a:extLst>
              </a:tr>
              <a:tr h="354870">
                <a:tc>
                  <a:txBody>
                    <a:bodyPr/>
                    <a:lstStyle/>
                    <a:p>
                      <a:pPr algn="ctr">
                        <a:lnSpc>
                          <a:spcPct val="115000"/>
                        </a:lnSpc>
                        <a:spcAft>
                          <a:spcPts val="0"/>
                        </a:spcAft>
                      </a:pPr>
                      <a:r>
                        <a:rPr lang="es-MX" sz="2000" b="1" i="1" dirty="0">
                          <a:solidFill>
                            <a:schemeClr val="bg1"/>
                          </a:solidFill>
                          <a:effectLst/>
                        </a:rPr>
                        <a:t>Total</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rgbClr val="002060"/>
                    </a:solidFill>
                  </a:tcPr>
                </a:tc>
                <a:tc>
                  <a:txBody>
                    <a:bodyPr/>
                    <a:lstStyle/>
                    <a:p>
                      <a:pPr algn="r">
                        <a:lnSpc>
                          <a:spcPct val="115000"/>
                        </a:lnSpc>
                        <a:spcAft>
                          <a:spcPts val="0"/>
                        </a:spcAft>
                      </a:pPr>
                      <a:r>
                        <a:rPr lang="es-MX" sz="2000" b="1" i="1" dirty="0">
                          <a:solidFill>
                            <a:schemeClr val="bg1"/>
                          </a:solidFill>
                          <a:effectLst/>
                        </a:rPr>
                        <a:t>1,389´083,477.00</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rgbClr val="002060"/>
                    </a:solidFill>
                  </a:tcPr>
                </a:tc>
                <a:extLst>
                  <a:ext uri="{0D108BD9-81ED-4DB2-BD59-A6C34878D82A}">
                    <a16:rowId xmlns="" xmlns:a16="http://schemas.microsoft.com/office/drawing/2014/main" val="380314651"/>
                  </a:ext>
                </a:extLst>
              </a:tr>
            </a:tbl>
          </a:graphicData>
        </a:graphic>
      </p:graphicFrame>
    </p:spTree>
    <p:extLst>
      <p:ext uri="{BB962C8B-B14F-4D97-AF65-F5344CB8AC3E}">
        <p14:creationId xmlns:p14="http://schemas.microsoft.com/office/powerpoint/2010/main" val="403771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11</a:t>
            </a:fld>
            <a:endParaRPr lang="es-MX" sz="1000" b="1" dirty="0">
              <a:latin typeface="Bahnschrift" panose="020B0502040204020203" pitchFamily="34" charset="0"/>
            </a:endParaRPr>
          </a:p>
        </p:txBody>
      </p:sp>
      <p:sp>
        <p:nvSpPr>
          <p:cNvPr id="5" name="4 Rectángulo"/>
          <p:cNvSpPr/>
          <p:nvPr/>
        </p:nvSpPr>
        <p:spPr>
          <a:xfrm>
            <a:off x="251520" y="1484784"/>
            <a:ext cx="849694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i="1" dirty="0">
                <a:solidFill>
                  <a:schemeClr val="tx1"/>
                </a:solidFill>
                <a:latin typeface="Nutmeg Book"/>
              </a:rPr>
              <a:t>El 28 de diciembre 2020, a través del Decreto 28287/LXII/20 se publica en el POEJ, el Presupuesto de Egresos asignado al Sistema DIF para el ejercicio 2021</a:t>
            </a:r>
          </a:p>
          <a:p>
            <a:pPr algn="just">
              <a:lnSpc>
                <a:spcPct val="150000"/>
              </a:lnSpc>
            </a:pPr>
            <a:endParaRPr lang="es-MX" i="1" dirty="0">
              <a:solidFill>
                <a:schemeClr val="tx1"/>
              </a:solidFill>
              <a:latin typeface="Nutmeg Book"/>
            </a:endParaRPr>
          </a:p>
          <a:p>
            <a:pPr algn="just">
              <a:lnSpc>
                <a:spcPct val="150000"/>
              </a:lnSpc>
            </a:pPr>
            <a:endParaRPr lang="es-MX" i="1" dirty="0">
              <a:solidFill>
                <a:schemeClr val="tx1"/>
              </a:solidFill>
              <a:latin typeface="Nutmeg Book"/>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PRESUPUESTO DE INGRESOS Y EGRESOS EJERCICIO FISCAL 2021</a:t>
            </a:r>
          </a:p>
        </p:txBody>
      </p:sp>
      <p:graphicFrame>
        <p:nvGraphicFramePr>
          <p:cNvPr id="2" name="Tabla 1">
            <a:extLst>
              <a:ext uri="{FF2B5EF4-FFF2-40B4-BE49-F238E27FC236}">
                <a16:creationId xmlns="" xmlns:a16="http://schemas.microsoft.com/office/drawing/2014/main" id="{5622EA7A-1167-43E6-8977-A28A82CA4F08}"/>
              </a:ext>
            </a:extLst>
          </p:cNvPr>
          <p:cNvGraphicFramePr>
            <a:graphicFrameLocks noGrp="1"/>
          </p:cNvGraphicFramePr>
          <p:nvPr>
            <p:extLst>
              <p:ext uri="{D42A27DB-BD31-4B8C-83A1-F6EECF244321}">
                <p14:modId xmlns:p14="http://schemas.microsoft.com/office/powerpoint/2010/main" val="2417782502"/>
              </p:ext>
            </p:extLst>
          </p:nvPr>
        </p:nvGraphicFramePr>
        <p:xfrm>
          <a:off x="2512175" y="5133479"/>
          <a:ext cx="4464496" cy="1645920"/>
        </p:xfrm>
        <a:graphic>
          <a:graphicData uri="http://schemas.openxmlformats.org/drawingml/2006/table">
            <a:tbl>
              <a:tblPr firstRow="1" bandRow="1">
                <a:tableStyleId>{17292A2E-F333-43FB-9621-5CBBE7FDCDCB}</a:tableStyleId>
              </a:tblPr>
              <a:tblGrid>
                <a:gridCol w="2472644">
                  <a:extLst>
                    <a:ext uri="{9D8B030D-6E8A-4147-A177-3AD203B41FA5}">
                      <a16:colId xmlns="" xmlns:a16="http://schemas.microsoft.com/office/drawing/2014/main" val="280764587"/>
                    </a:ext>
                  </a:extLst>
                </a:gridCol>
                <a:gridCol w="1991852">
                  <a:extLst>
                    <a:ext uri="{9D8B030D-6E8A-4147-A177-3AD203B41FA5}">
                      <a16:colId xmlns="" xmlns:a16="http://schemas.microsoft.com/office/drawing/2014/main" val="222681569"/>
                    </a:ext>
                  </a:extLst>
                </a:gridCol>
              </a:tblGrid>
              <a:tr h="226824">
                <a:tc>
                  <a:txBody>
                    <a:bodyPr/>
                    <a:lstStyle/>
                    <a:p>
                      <a:r>
                        <a:rPr lang="es-MX" sz="1200" i="1" dirty="0"/>
                        <a:t>Fuente Financiamiento</a:t>
                      </a:r>
                    </a:p>
                  </a:txBody>
                  <a:tcPr>
                    <a:solidFill>
                      <a:srgbClr val="002060"/>
                    </a:solidFill>
                  </a:tcPr>
                </a:tc>
                <a:tc>
                  <a:txBody>
                    <a:bodyPr/>
                    <a:lstStyle/>
                    <a:p>
                      <a:r>
                        <a:rPr lang="es-MX" sz="1200" i="1" dirty="0"/>
                        <a:t>Publicación POEJ</a:t>
                      </a:r>
                    </a:p>
                  </a:txBody>
                  <a:tcPr>
                    <a:solidFill>
                      <a:srgbClr val="002060"/>
                    </a:solidFill>
                  </a:tcPr>
                </a:tc>
                <a:extLst>
                  <a:ext uri="{0D108BD9-81ED-4DB2-BD59-A6C34878D82A}">
                    <a16:rowId xmlns="" xmlns:a16="http://schemas.microsoft.com/office/drawing/2014/main" val="1634666508"/>
                  </a:ext>
                </a:extLst>
              </a:tr>
              <a:tr h="227298">
                <a:tc>
                  <a:txBody>
                    <a:bodyPr/>
                    <a:lstStyle/>
                    <a:p>
                      <a:r>
                        <a:rPr lang="es-MX" sz="1200" i="1" dirty="0"/>
                        <a:t>Recurso Estatal (11 y 15)</a:t>
                      </a:r>
                    </a:p>
                  </a:txBody>
                  <a:tcPr/>
                </a:tc>
                <a:tc>
                  <a:txBody>
                    <a:bodyPr/>
                    <a:lstStyle/>
                    <a:p>
                      <a:pPr algn="r"/>
                      <a:r>
                        <a:rPr lang="es-MX" sz="1200" i="1" dirty="0"/>
                        <a:t>643´003,676.25</a:t>
                      </a:r>
                    </a:p>
                  </a:txBody>
                  <a:tcPr/>
                </a:tc>
                <a:extLst>
                  <a:ext uri="{0D108BD9-81ED-4DB2-BD59-A6C34878D82A}">
                    <a16:rowId xmlns="" xmlns:a16="http://schemas.microsoft.com/office/drawing/2014/main" val="4192757393"/>
                  </a:ext>
                </a:extLst>
              </a:tr>
              <a:tr h="241010">
                <a:tc>
                  <a:txBody>
                    <a:bodyPr/>
                    <a:lstStyle/>
                    <a:p>
                      <a:r>
                        <a:rPr lang="es-MX" sz="1200" i="1" dirty="0"/>
                        <a:t>Recurso Federal  (25)</a:t>
                      </a:r>
                    </a:p>
                  </a:txBody>
                  <a:tcPr/>
                </a:tc>
                <a:tc>
                  <a:txBody>
                    <a:bodyPr/>
                    <a:lstStyle/>
                    <a:p>
                      <a:pPr algn="r"/>
                      <a:r>
                        <a:rPr lang="es-MX" sz="1200" i="1" dirty="0"/>
                        <a:t>680´503,475</a:t>
                      </a:r>
                    </a:p>
                  </a:txBody>
                  <a:tcPr/>
                </a:tc>
                <a:extLst>
                  <a:ext uri="{0D108BD9-81ED-4DB2-BD59-A6C34878D82A}">
                    <a16:rowId xmlns="" xmlns:a16="http://schemas.microsoft.com/office/drawing/2014/main" val="3283221018"/>
                  </a:ext>
                </a:extLst>
              </a:tr>
              <a:tr h="254722">
                <a:tc>
                  <a:txBody>
                    <a:bodyPr/>
                    <a:lstStyle/>
                    <a:p>
                      <a:r>
                        <a:rPr lang="es-MX" sz="1200" b="1" i="1" dirty="0">
                          <a:solidFill>
                            <a:schemeClr val="bg1"/>
                          </a:solidFill>
                        </a:rPr>
                        <a:t>Subtotal</a:t>
                      </a:r>
                    </a:p>
                  </a:txBody>
                  <a:tcPr>
                    <a:solidFill>
                      <a:srgbClr val="002060"/>
                    </a:solidFill>
                  </a:tcPr>
                </a:tc>
                <a:tc>
                  <a:txBody>
                    <a:bodyPr/>
                    <a:lstStyle/>
                    <a:p>
                      <a:pPr algn="r"/>
                      <a:r>
                        <a:rPr lang="es-MX" sz="1200" b="1" i="1" dirty="0">
                          <a:solidFill>
                            <a:schemeClr val="bg1"/>
                          </a:solidFill>
                        </a:rPr>
                        <a:t>1,323´507,151.25</a:t>
                      </a:r>
                    </a:p>
                  </a:txBody>
                  <a:tcPr>
                    <a:solidFill>
                      <a:srgbClr val="002060"/>
                    </a:solidFill>
                  </a:tcPr>
                </a:tc>
                <a:extLst>
                  <a:ext uri="{0D108BD9-81ED-4DB2-BD59-A6C34878D82A}">
                    <a16:rowId xmlns="" xmlns:a16="http://schemas.microsoft.com/office/drawing/2014/main" val="1326046742"/>
                  </a:ext>
                </a:extLst>
              </a:tr>
              <a:tr h="268434">
                <a:tc>
                  <a:txBody>
                    <a:bodyPr/>
                    <a:lstStyle/>
                    <a:p>
                      <a:r>
                        <a:rPr lang="es-MX" sz="1200" i="1" dirty="0"/>
                        <a:t>Ingresos Propios (14)</a:t>
                      </a:r>
                    </a:p>
                  </a:txBody>
                  <a:tcPr/>
                </a:tc>
                <a:tc>
                  <a:txBody>
                    <a:bodyPr/>
                    <a:lstStyle/>
                    <a:p>
                      <a:pPr algn="r"/>
                      <a:r>
                        <a:rPr lang="es-MX" sz="1200" i="1" dirty="0"/>
                        <a:t>56´677,000.00</a:t>
                      </a:r>
                    </a:p>
                  </a:txBody>
                  <a:tcPr/>
                </a:tc>
                <a:extLst>
                  <a:ext uri="{0D108BD9-81ED-4DB2-BD59-A6C34878D82A}">
                    <a16:rowId xmlns="" xmlns:a16="http://schemas.microsoft.com/office/drawing/2014/main" val="227472976"/>
                  </a:ext>
                </a:extLst>
              </a:tr>
              <a:tr h="198746">
                <a:tc>
                  <a:txBody>
                    <a:bodyPr/>
                    <a:lstStyle/>
                    <a:p>
                      <a:r>
                        <a:rPr lang="es-MX" sz="1200" b="1" i="1" dirty="0">
                          <a:solidFill>
                            <a:schemeClr val="bg1"/>
                          </a:solidFill>
                        </a:rPr>
                        <a:t>TOTAL</a:t>
                      </a:r>
                    </a:p>
                  </a:txBody>
                  <a:tcPr>
                    <a:solidFill>
                      <a:srgbClr val="002060"/>
                    </a:solidFill>
                  </a:tcPr>
                </a:tc>
                <a:tc>
                  <a:txBody>
                    <a:bodyPr/>
                    <a:lstStyle/>
                    <a:p>
                      <a:pPr algn="r"/>
                      <a:r>
                        <a:rPr lang="es-MX" sz="1200" b="1" i="1" dirty="0">
                          <a:solidFill>
                            <a:schemeClr val="bg1"/>
                          </a:solidFill>
                        </a:rPr>
                        <a:t>1,380´184,151.25</a:t>
                      </a:r>
                    </a:p>
                  </a:txBody>
                  <a:tcPr>
                    <a:solidFill>
                      <a:srgbClr val="002060"/>
                    </a:solidFill>
                  </a:tcPr>
                </a:tc>
                <a:extLst>
                  <a:ext uri="{0D108BD9-81ED-4DB2-BD59-A6C34878D82A}">
                    <a16:rowId xmlns="" xmlns:a16="http://schemas.microsoft.com/office/drawing/2014/main" val="2107028689"/>
                  </a:ext>
                </a:extLst>
              </a:tr>
            </a:tbl>
          </a:graphicData>
        </a:graphic>
      </p:graphicFrame>
      <p:pic>
        <p:nvPicPr>
          <p:cNvPr id="8" name="Imagen 7">
            <a:extLst>
              <a:ext uri="{FF2B5EF4-FFF2-40B4-BE49-F238E27FC236}">
                <a16:creationId xmlns="" xmlns:a16="http://schemas.microsoft.com/office/drawing/2014/main" id="{C9CE5505-200D-4B4D-B436-DF244C865ABC}"/>
              </a:ext>
            </a:extLst>
          </p:cNvPr>
          <p:cNvPicPr>
            <a:picLocks noChangeAspect="1"/>
          </p:cNvPicPr>
          <p:nvPr/>
        </p:nvPicPr>
        <p:blipFill rotWithShape="1">
          <a:blip r:embed="rId2"/>
          <a:srcRect l="21085" t="17801" r="47591" b="45573"/>
          <a:stretch/>
        </p:blipFill>
        <p:spPr>
          <a:xfrm>
            <a:off x="584919" y="2290144"/>
            <a:ext cx="3744417" cy="2664296"/>
          </a:xfrm>
          <a:prstGeom prst="rect">
            <a:avLst/>
          </a:prstGeom>
        </p:spPr>
      </p:pic>
      <p:pic>
        <p:nvPicPr>
          <p:cNvPr id="6" name="Imagen 5">
            <a:extLst>
              <a:ext uri="{FF2B5EF4-FFF2-40B4-BE49-F238E27FC236}">
                <a16:creationId xmlns="" xmlns:a16="http://schemas.microsoft.com/office/drawing/2014/main" id="{1F0A33A8-0E3D-4B6E-AB08-92E2CC8149CC}"/>
              </a:ext>
            </a:extLst>
          </p:cNvPr>
          <p:cNvPicPr>
            <a:picLocks noChangeAspect="1"/>
          </p:cNvPicPr>
          <p:nvPr/>
        </p:nvPicPr>
        <p:blipFill rotWithShape="1">
          <a:blip r:embed="rId3"/>
          <a:srcRect l="11413" t="22001" r="36613" b="15001"/>
          <a:stretch/>
        </p:blipFill>
        <p:spPr>
          <a:xfrm>
            <a:off x="4814664" y="2290144"/>
            <a:ext cx="3744417" cy="2786398"/>
          </a:xfrm>
          <a:prstGeom prst="rect">
            <a:avLst/>
          </a:prstGeom>
        </p:spPr>
      </p:pic>
      <p:sp>
        <p:nvSpPr>
          <p:cNvPr id="10" name="Rectángulo 9">
            <a:extLst>
              <a:ext uri="{FF2B5EF4-FFF2-40B4-BE49-F238E27FC236}">
                <a16:creationId xmlns="" xmlns:a16="http://schemas.microsoft.com/office/drawing/2014/main" id="{59886376-E401-4D24-AAA1-B76F31CC3B27}"/>
              </a:ext>
            </a:extLst>
          </p:cNvPr>
          <p:cNvSpPr/>
          <p:nvPr/>
        </p:nvSpPr>
        <p:spPr>
          <a:xfrm>
            <a:off x="600316" y="4759349"/>
            <a:ext cx="3456384" cy="252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 xmlns:a16="http://schemas.microsoft.com/office/drawing/2014/main" id="{2EA18FDC-B4FB-4172-ADD5-4D43BC4D88C3}"/>
              </a:ext>
            </a:extLst>
          </p:cNvPr>
          <p:cNvSpPr/>
          <p:nvPr/>
        </p:nvSpPr>
        <p:spPr>
          <a:xfrm>
            <a:off x="4958680" y="4716434"/>
            <a:ext cx="3456384" cy="252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9424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12</a:t>
            </a:fld>
            <a:endParaRPr lang="es-MX" sz="1000" b="1" dirty="0">
              <a:latin typeface="Bahnschrift" panose="020B0502040204020203" pitchFamily="34" charset="0"/>
            </a:endParaRPr>
          </a:p>
        </p:txBody>
      </p:sp>
      <p:sp>
        <p:nvSpPr>
          <p:cNvPr id="5" name="4 Rectángulo"/>
          <p:cNvSpPr/>
          <p:nvPr/>
        </p:nvSpPr>
        <p:spPr>
          <a:xfrm>
            <a:off x="251520" y="1484784"/>
            <a:ext cx="8496944" cy="54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i="1" dirty="0">
                <a:solidFill>
                  <a:schemeClr val="tx1"/>
                </a:solidFill>
                <a:latin typeface="Nutmeg Book"/>
              </a:rPr>
              <a:t>Oficio </a:t>
            </a:r>
            <a:r>
              <a:rPr lang="es-MX" i="1">
                <a:solidFill>
                  <a:schemeClr val="tx1"/>
                </a:solidFill>
                <a:latin typeface="Nutmeg Book"/>
              </a:rPr>
              <a:t>SHP/DGPPEGP/PRO/</a:t>
            </a:r>
            <a:r>
              <a:rPr lang="es-MX" i="1" dirty="0">
                <a:solidFill>
                  <a:schemeClr val="tx1"/>
                </a:solidFill>
                <a:latin typeface="Nutmeg Book"/>
              </a:rPr>
              <a:t>0079/2021 </a:t>
            </a:r>
          </a:p>
          <a:p>
            <a:pPr algn="just">
              <a:lnSpc>
                <a:spcPct val="150000"/>
              </a:lnSpc>
            </a:pPr>
            <a:endParaRPr lang="es-MX" i="1" dirty="0">
              <a:solidFill>
                <a:schemeClr val="tx1"/>
              </a:solidFill>
              <a:latin typeface="Nutmeg Book"/>
            </a:endParaRPr>
          </a:p>
          <a:p>
            <a:pPr algn="just">
              <a:lnSpc>
                <a:spcPct val="150000"/>
              </a:lnSpc>
            </a:pPr>
            <a:endParaRPr lang="es-MX" i="1" dirty="0">
              <a:solidFill>
                <a:schemeClr val="tx1"/>
              </a:solidFill>
              <a:latin typeface="Nutmeg Book"/>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p:txBody>
      </p:sp>
      <p:pic>
        <p:nvPicPr>
          <p:cNvPr id="3" name="Imagen 2">
            <a:extLst>
              <a:ext uri="{FF2B5EF4-FFF2-40B4-BE49-F238E27FC236}">
                <a16:creationId xmlns="" xmlns:a16="http://schemas.microsoft.com/office/drawing/2014/main" id="{1ED5AD79-9544-4F05-A373-F4673921C38D}"/>
              </a:ext>
            </a:extLst>
          </p:cNvPr>
          <p:cNvPicPr>
            <a:picLocks noChangeAspect="1"/>
          </p:cNvPicPr>
          <p:nvPr/>
        </p:nvPicPr>
        <p:blipFill rotWithShape="1">
          <a:blip r:embed="rId2"/>
          <a:srcRect l="19288" t="16747" r="47637" b="5200"/>
          <a:stretch/>
        </p:blipFill>
        <p:spPr>
          <a:xfrm>
            <a:off x="944960" y="2369628"/>
            <a:ext cx="3024336" cy="4014596"/>
          </a:xfrm>
          <a:prstGeom prst="rect">
            <a:avLst/>
          </a:prstGeom>
        </p:spPr>
      </p:pic>
      <p:sp>
        <p:nvSpPr>
          <p:cNvPr id="10" name="Rectángulo 9">
            <a:extLst>
              <a:ext uri="{FF2B5EF4-FFF2-40B4-BE49-F238E27FC236}">
                <a16:creationId xmlns="" xmlns:a16="http://schemas.microsoft.com/office/drawing/2014/main" id="{59886376-E401-4D24-AAA1-B76F31CC3B27}"/>
              </a:ext>
            </a:extLst>
          </p:cNvPr>
          <p:cNvSpPr/>
          <p:nvPr/>
        </p:nvSpPr>
        <p:spPr>
          <a:xfrm>
            <a:off x="728936" y="3429000"/>
            <a:ext cx="3456384" cy="252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 xmlns:a16="http://schemas.microsoft.com/office/drawing/2014/main" id="{D8B07B84-9AE2-47D1-9BCB-CE35524F33D6}"/>
              </a:ext>
            </a:extLst>
          </p:cNvPr>
          <p:cNvPicPr>
            <a:picLocks noChangeAspect="1"/>
          </p:cNvPicPr>
          <p:nvPr/>
        </p:nvPicPr>
        <p:blipFill rotWithShape="1">
          <a:blip r:embed="rId3"/>
          <a:srcRect l="19288" t="16747" r="46849" b="5200"/>
          <a:stretch/>
        </p:blipFill>
        <p:spPr>
          <a:xfrm>
            <a:off x="4662736" y="2406366"/>
            <a:ext cx="3096344" cy="4014596"/>
          </a:xfrm>
          <a:prstGeom prst="rect">
            <a:avLst/>
          </a:prstGeom>
        </p:spPr>
      </p:pic>
    </p:spTree>
    <p:extLst>
      <p:ext uri="{BB962C8B-B14F-4D97-AF65-F5344CB8AC3E}">
        <p14:creationId xmlns:p14="http://schemas.microsoft.com/office/powerpoint/2010/main" val="165460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13</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Clasificador por Fuente de Financiamiento 2021</a:t>
            </a:r>
            <a:endParaRPr lang="es-MX" dirty="0">
              <a:solidFill>
                <a:srgbClr val="934BC9"/>
              </a:solidFill>
            </a:endParaRPr>
          </a:p>
        </p:txBody>
      </p:sp>
      <p:graphicFrame>
        <p:nvGraphicFramePr>
          <p:cNvPr id="2" name="Tabla 1">
            <a:extLst>
              <a:ext uri="{FF2B5EF4-FFF2-40B4-BE49-F238E27FC236}">
                <a16:creationId xmlns="" xmlns:a16="http://schemas.microsoft.com/office/drawing/2014/main" id="{3608287C-AC4F-4F20-820C-99F03384CFF5}"/>
              </a:ext>
            </a:extLst>
          </p:cNvPr>
          <p:cNvGraphicFramePr>
            <a:graphicFrameLocks noGrp="1"/>
          </p:cNvGraphicFramePr>
          <p:nvPr>
            <p:extLst>
              <p:ext uri="{D42A27DB-BD31-4B8C-83A1-F6EECF244321}">
                <p14:modId xmlns:p14="http://schemas.microsoft.com/office/powerpoint/2010/main" val="421410194"/>
              </p:ext>
            </p:extLst>
          </p:nvPr>
        </p:nvGraphicFramePr>
        <p:xfrm>
          <a:off x="395536" y="1479699"/>
          <a:ext cx="8280920" cy="5152644"/>
        </p:xfrm>
        <a:graphic>
          <a:graphicData uri="http://schemas.openxmlformats.org/drawingml/2006/table">
            <a:tbl>
              <a:tblPr firstRow="1" firstCol="1" bandRow="1">
                <a:tableStyleId>{17292A2E-F333-43FB-9621-5CBBE7FDCDCB}</a:tableStyleId>
              </a:tblPr>
              <a:tblGrid>
                <a:gridCol w="3125372">
                  <a:extLst>
                    <a:ext uri="{9D8B030D-6E8A-4147-A177-3AD203B41FA5}">
                      <a16:colId xmlns="" xmlns:a16="http://schemas.microsoft.com/office/drawing/2014/main" val="4194138338"/>
                    </a:ext>
                  </a:extLst>
                </a:gridCol>
                <a:gridCol w="1627156">
                  <a:extLst>
                    <a:ext uri="{9D8B030D-6E8A-4147-A177-3AD203B41FA5}">
                      <a16:colId xmlns="" xmlns:a16="http://schemas.microsoft.com/office/drawing/2014/main" val="830645302"/>
                    </a:ext>
                  </a:extLst>
                </a:gridCol>
                <a:gridCol w="1656184">
                  <a:extLst>
                    <a:ext uri="{9D8B030D-6E8A-4147-A177-3AD203B41FA5}">
                      <a16:colId xmlns="" xmlns:a16="http://schemas.microsoft.com/office/drawing/2014/main" val="1515208287"/>
                    </a:ext>
                  </a:extLst>
                </a:gridCol>
                <a:gridCol w="1872208">
                  <a:extLst>
                    <a:ext uri="{9D8B030D-6E8A-4147-A177-3AD203B41FA5}">
                      <a16:colId xmlns="" xmlns:a16="http://schemas.microsoft.com/office/drawing/2014/main" val="1913264209"/>
                    </a:ext>
                  </a:extLst>
                </a:gridCol>
              </a:tblGrid>
              <a:tr h="0">
                <a:tc>
                  <a:txBody>
                    <a:bodyPr/>
                    <a:lstStyle/>
                    <a:p>
                      <a:pPr algn="ctr">
                        <a:lnSpc>
                          <a:spcPct val="115000"/>
                        </a:lnSpc>
                        <a:spcAft>
                          <a:spcPts val="0"/>
                        </a:spcAft>
                      </a:pPr>
                      <a:r>
                        <a:rPr lang="es-MX" sz="1600" i="1" dirty="0">
                          <a:effectLst/>
                        </a:rPr>
                        <a:t>Fuente de Financiamiento</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400" i="1" dirty="0">
                          <a:effectLst/>
                        </a:rPr>
                        <a:t>Monto Anteproyecto Presupuesto ejercicio 2021 aprobado por Junta de Gobierno</a:t>
                      </a:r>
                      <a:endParaRPr lang="es-MX" sz="1100" i="1" dirty="0">
                        <a:solidFill>
                          <a:srgbClr val="000000"/>
                        </a:solidFill>
                        <a:effectLst/>
                        <a:latin typeface="+mn-lt"/>
                        <a:ea typeface="Calibri"/>
                        <a:cs typeface="Times New Roman"/>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Presupuesto aprobado 2021 </a:t>
                      </a:r>
                      <a:r>
                        <a:rPr lang="es-MX" sz="2000" b="1" i="1" dirty="0">
                          <a:effectLst/>
                          <a:latin typeface="Nutmeg Book"/>
                          <a:ea typeface="Calibri" panose="020F0502020204030204" pitchFamily="34" charset="0"/>
                          <a:cs typeface="Times New Roman" panose="02020603050405020304" pitchFamily="18" charset="0"/>
                        </a:rPr>
                        <a:t>(POEJ)</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Diferencia (Disminución presupuestal)</a:t>
                      </a:r>
                    </a:p>
                  </a:txBody>
                  <a:tcPr marL="44450" marR="44450" marT="0" marB="0" anchor="ctr">
                    <a:solidFill>
                      <a:srgbClr val="002060"/>
                    </a:solidFill>
                  </a:tcPr>
                </a:tc>
                <a:extLst>
                  <a:ext uri="{0D108BD9-81ED-4DB2-BD59-A6C34878D82A}">
                    <a16:rowId xmlns="" xmlns:a16="http://schemas.microsoft.com/office/drawing/2014/main" val="2238300785"/>
                  </a:ext>
                </a:extLst>
              </a:tr>
              <a:tr h="167640">
                <a:tc>
                  <a:txBody>
                    <a:bodyPr/>
                    <a:lstStyle/>
                    <a:p>
                      <a:pPr algn="l">
                        <a:lnSpc>
                          <a:spcPct val="115000"/>
                        </a:lnSpc>
                        <a:spcAft>
                          <a:spcPts val="0"/>
                        </a:spcAft>
                      </a:pPr>
                      <a:r>
                        <a:rPr lang="es-MX" sz="1600" i="1" dirty="0">
                          <a:effectLst/>
                        </a:rPr>
                        <a:t>11 Recurso Estatal (11001B Recursos Fiscales)</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$235´223,985.00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$185´582,680.25</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-$49´641,304.75</a:t>
                      </a:r>
                    </a:p>
                  </a:txBody>
                  <a:tcPr marL="44450" marR="44450" marT="0" marB="0"/>
                </a:tc>
                <a:extLst>
                  <a:ext uri="{0D108BD9-81ED-4DB2-BD59-A6C34878D82A}">
                    <a16:rowId xmlns="" xmlns:a16="http://schemas.microsoft.com/office/drawing/2014/main" val="1012695923"/>
                  </a:ext>
                </a:extLst>
              </a:tr>
              <a:tr h="167640">
                <a:tc>
                  <a:txBody>
                    <a:bodyPr/>
                    <a:lstStyle/>
                    <a:p>
                      <a:pPr algn="l">
                        <a:lnSpc>
                          <a:spcPct val="115000"/>
                        </a:lnSpc>
                        <a:spcAft>
                          <a:spcPts val="0"/>
                        </a:spcAft>
                      </a:pPr>
                      <a:r>
                        <a:rPr lang="es-MX" sz="1600" i="1" dirty="0">
                          <a:effectLst/>
                        </a:rPr>
                        <a:t>15 Recurso Estatal (53001B Incentivos derivados de la Colaboración Fiscal)</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$409´139,796.00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$457´420,996.00</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$48´281,200.00</a:t>
                      </a:r>
                    </a:p>
                  </a:txBody>
                  <a:tcPr marL="44450" marR="44450" marT="0" marB="0"/>
                </a:tc>
                <a:extLst>
                  <a:ext uri="{0D108BD9-81ED-4DB2-BD59-A6C34878D82A}">
                    <a16:rowId xmlns="" xmlns:a16="http://schemas.microsoft.com/office/drawing/2014/main" val="1677570322"/>
                  </a:ext>
                </a:extLst>
              </a:tr>
              <a:tr h="167640">
                <a:tc>
                  <a:txBody>
                    <a:bodyPr/>
                    <a:lstStyle/>
                    <a:p>
                      <a:pPr algn="l">
                        <a:lnSpc>
                          <a:spcPct val="115000"/>
                        </a:lnSpc>
                        <a:spcAft>
                          <a:spcPts val="0"/>
                        </a:spcAft>
                      </a:pPr>
                      <a:r>
                        <a:rPr lang="es-MX" sz="1600" i="1" dirty="0">
                          <a:effectLst/>
                        </a:rPr>
                        <a:t>25 Recurso Federal (86001B Fondo de Aportación para Asistencia Social FAM-AS Ramo 33 Fondo V)</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$688´042,696.00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s-MX" sz="1600" i="1" dirty="0">
                          <a:effectLst/>
                        </a:rPr>
                        <a:t>$680´503,475.00</a:t>
                      </a:r>
                      <a:endParaRPr lang="es-MX" sz="1600" i="1" dirty="0">
                        <a:effectLst/>
                        <a:latin typeface="Nutmeg Book"/>
                        <a:ea typeface="Calibri" panose="020F0502020204030204" pitchFamily="34" charset="0"/>
                        <a:cs typeface="Times New Roman" panose="02020603050405020304" pitchFamily="18" charset="0"/>
                      </a:endParaRPr>
                    </a:p>
                    <a:p>
                      <a:pPr algn="r">
                        <a:lnSpc>
                          <a:spcPct val="115000"/>
                        </a:lnSpc>
                        <a:spcAft>
                          <a:spcPts val="0"/>
                        </a:spcAft>
                      </a:pP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-$7´539,221.00</a:t>
                      </a:r>
                    </a:p>
                  </a:txBody>
                  <a:tcPr marL="44450" marR="44450" marT="0" marB="0"/>
                </a:tc>
                <a:extLst>
                  <a:ext uri="{0D108BD9-81ED-4DB2-BD59-A6C34878D82A}">
                    <a16:rowId xmlns="" xmlns:a16="http://schemas.microsoft.com/office/drawing/2014/main" val="2722238038"/>
                  </a:ext>
                </a:extLst>
              </a:tr>
              <a:tr h="167640">
                <a:tc>
                  <a:txBody>
                    <a:bodyPr/>
                    <a:lstStyle/>
                    <a:p>
                      <a:pPr algn="l">
                        <a:lnSpc>
                          <a:spcPct val="115000"/>
                        </a:lnSpc>
                        <a:spcAft>
                          <a:spcPts val="0"/>
                        </a:spcAft>
                      </a:pPr>
                      <a:r>
                        <a:rPr lang="es-MX" sz="1600" i="1" dirty="0">
                          <a:effectLst/>
                        </a:rPr>
                        <a:t>14 Ingresos Propios (41281B Recursos DIF)</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$0.00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1299889260"/>
                  </a:ext>
                </a:extLst>
              </a:tr>
              <a:tr h="167640">
                <a:tc>
                  <a:txBody>
                    <a:bodyPr/>
                    <a:lstStyle/>
                    <a:p>
                      <a:pPr algn="l">
                        <a:lnSpc>
                          <a:spcPct val="115000"/>
                        </a:lnSpc>
                        <a:spcAft>
                          <a:spcPts val="0"/>
                        </a:spcAft>
                      </a:pPr>
                      <a:r>
                        <a:rPr lang="es-MX" sz="1600" i="1" dirty="0">
                          <a:effectLst/>
                        </a:rPr>
                        <a:t>14 Ingresos propios (41281B Recursos Museo Trompo Mágico)</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$0.00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285062574"/>
                  </a:ext>
                </a:extLst>
              </a:tr>
              <a:tr h="167640">
                <a:tc>
                  <a:txBody>
                    <a:bodyPr/>
                    <a:lstStyle/>
                    <a:p>
                      <a:pPr algn="l">
                        <a:lnSpc>
                          <a:spcPct val="115000"/>
                        </a:lnSpc>
                        <a:spcAft>
                          <a:spcPts val="0"/>
                        </a:spcAft>
                      </a:pPr>
                      <a:r>
                        <a:rPr lang="es-MX" sz="1600" i="1" dirty="0">
                          <a:effectLst/>
                        </a:rPr>
                        <a:t>Total</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1,389´083,477.00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1,380´184,151.25</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-$8´899,325.75</a:t>
                      </a:r>
                    </a:p>
                  </a:txBody>
                  <a:tcPr marL="44450" marR="44450" marT="0" marB="0"/>
                </a:tc>
                <a:extLst>
                  <a:ext uri="{0D108BD9-81ED-4DB2-BD59-A6C34878D82A}">
                    <a16:rowId xmlns="" xmlns:a16="http://schemas.microsoft.com/office/drawing/2014/main" val="4010770275"/>
                  </a:ext>
                </a:extLst>
              </a:tr>
            </a:tbl>
          </a:graphicData>
        </a:graphic>
      </p:graphicFrame>
      <p:sp>
        <p:nvSpPr>
          <p:cNvPr id="3" name="CuadroTexto 2">
            <a:extLst>
              <a:ext uri="{FF2B5EF4-FFF2-40B4-BE49-F238E27FC236}">
                <a16:creationId xmlns="" xmlns:a16="http://schemas.microsoft.com/office/drawing/2014/main" id="{38B03860-9ECB-474D-86ED-F48F2D995982}"/>
              </a:ext>
            </a:extLst>
          </p:cNvPr>
          <p:cNvSpPr txBox="1"/>
          <p:nvPr/>
        </p:nvSpPr>
        <p:spPr>
          <a:xfrm>
            <a:off x="549625" y="6268670"/>
            <a:ext cx="6244786" cy="523220"/>
          </a:xfrm>
          <a:prstGeom prst="rect">
            <a:avLst/>
          </a:prstGeom>
          <a:noFill/>
        </p:spPr>
        <p:txBody>
          <a:bodyPr wrap="none" rtlCol="0">
            <a:spAutoFit/>
          </a:bodyPr>
          <a:lstStyle/>
          <a:p>
            <a:r>
              <a:rPr lang="es-MX" sz="1400" i="1" dirty="0">
                <a:solidFill>
                  <a:srgbClr val="FF0000"/>
                </a:solidFill>
              </a:rPr>
              <a:t>*</a:t>
            </a:r>
            <a:r>
              <a:rPr lang="es-MX" sz="1400" i="1" dirty="0"/>
              <a:t> Se solicitó a la SHP cambio de FF de la 11 a la 15 por un monto de $11´000,000.00 </a:t>
            </a:r>
          </a:p>
          <a:p>
            <a:r>
              <a:rPr lang="es-MX" sz="1400" i="1" dirty="0"/>
              <a:t>toda vez que operará gasto de servicios personales</a:t>
            </a:r>
          </a:p>
        </p:txBody>
      </p:sp>
    </p:spTree>
    <p:extLst>
      <p:ext uri="{BB962C8B-B14F-4D97-AF65-F5344CB8AC3E}">
        <p14:creationId xmlns:p14="http://schemas.microsoft.com/office/powerpoint/2010/main" val="762044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14</a:t>
            </a:fld>
            <a:endParaRPr lang="es-MX" sz="1000" b="1" dirty="0">
              <a:latin typeface="Bahnschrift" panose="020B0502040204020203" pitchFamily="34" charset="0"/>
            </a:endParaRPr>
          </a:p>
        </p:txBody>
      </p:sp>
      <p:sp>
        <p:nvSpPr>
          <p:cNvPr id="5" name="4 Rectángulo"/>
          <p:cNvSpPr/>
          <p:nvPr/>
        </p:nvSpPr>
        <p:spPr>
          <a:xfrm>
            <a:off x="539552" y="1268760"/>
            <a:ext cx="8064896" cy="11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CC66FF"/>
                </a:solidFill>
                <a:latin typeface="Nutmeg Book" panose="00000400000000000000"/>
                <a:cs typeface="Arial" panose="020B0604020202020204" pitchFamily="34" charset="0"/>
              </a:rPr>
              <a:t>Variables, conforme Publicación Estatal</a:t>
            </a:r>
          </a:p>
        </p:txBody>
      </p:sp>
      <p:graphicFrame>
        <p:nvGraphicFramePr>
          <p:cNvPr id="10" name="Tabla 9">
            <a:extLst>
              <a:ext uri="{FF2B5EF4-FFF2-40B4-BE49-F238E27FC236}">
                <a16:creationId xmlns="" xmlns:a16="http://schemas.microsoft.com/office/drawing/2014/main" id="{F7779B88-7FF4-4156-80E1-DFFE11BD4EA3}"/>
              </a:ext>
            </a:extLst>
          </p:cNvPr>
          <p:cNvGraphicFramePr>
            <a:graphicFrameLocks noGrp="1"/>
          </p:cNvGraphicFramePr>
          <p:nvPr>
            <p:extLst>
              <p:ext uri="{D42A27DB-BD31-4B8C-83A1-F6EECF244321}">
                <p14:modId xmlns:p14="http://schemas.microsoft.com/office/powerpoint/2010/main" val="1095278423"/>
              </p:ext>
            </p:extLst>
          </p:nvPr>
        </p:nvGraphicFramePr>
        <p:xfrm>
          <a:off x="539552" y="1285737"/>
          <a:ext cx="8187208" cy="4573988"/>
        </p:xfrm>
        <a:graphic>
          <a:graphicData uri="http://schemas.openxmlformats.org/drawingml/2006/table">
            <a:tbl>
              <a:tblPr>
                <a:tableStyleId>{5C22544A-7EE6-4342-B048-85BDC9FD1C3A}</a:tableStyleId>
              </a:tblPr>
              <a:tblGrid>
                <a:gridCol w="755552">
                  <a:extLst>
                    <a:ext uri="{9D8B030D-6E8A-4147-A177-3AD203B41FA5}">
                      <a16:colId xmlns="" xmlns:a16="http://schemas.microsoft.com/office/drawing/2014/main" val="1771262670"/>
                    </a:ext>
                  </a:extLst>
                </a:gridCol>
                <a:gridCol w="1905311">
                  <a:extLst>
                    <a:ext uri="{9D8B030D-6E8A-4147-A177-3AD203B41FA5}">
                      <a16:colId xmlns="" xmlns:a16="http://schemas.microsoft.com/office/drawing/2014/main" val="1131584091"/>
                    </a:ext>
                  </a:extLst>
                </a:gridCol>
                <a:gridCol w="1371585">
                  <a:extLst>
                    <a:ext uri="{9D8B030D-6E8A-4147-A177-3AD203B41FA5}">
                      <a16:colId xmlns="" xmlns:a16="http://schemas.microsoft.com/office/drawing/2014/main" val="1403283569"/>
                    </a:ext>
                  </a:extLst>
                </a:gridCol>
                <a:gridCol w="1305959">
                  <a:extLst>
                    <a:ext uri="{9D8B030D-6E8A-4147-A177-3AD203B41FA5}">
                      <a16:colId xmlns="" xmlns:a16="http://schemas.microsoft.com/office/drawing/2014/main" val="1583361375"/>
                    </a:ext>
                  </a:extLst>
                </a:gridCol>
                <a:gridCol w="1003273">
                  <a:extLst>
                    <a:ext uri="{9D8B030D-6E8A-4147-A177-3AD203B41FA5}">
                      <a16:colId xmlns="" xmlns:a16="http://schemas.microsoft.com/office/drawing/2014/main" val="1519047790"/>
                    </a:ext>
                  </a:extLst>
                </a:gridCol>
                <a:gridCol w="1845528">
                  <a:extLst>
                    <a:ext uri="{9D8B030D-6E8A-4147-A177-3AD203B41FA5}">
                      <a16:colId xmlns="" xmlns:a16="http://schemas.microsoft.com/office/drawing/2014/main" val="3453785591"/>
                    </a:ext>
                  </a:extLst>
                </a:gridCol>
              </a:tblGrid>
              <a:tr h="989401">
                <a:tc>
                  <a:txBody>
                    <a:bodyPr/>
                    <a:lstStyle/>
                    <a:p>
                      <a:pPr algn="ctr" fontAlgn="ctr"/>
                      <a:r>
                        <a:rPr lang="es-MX" sz="1200" b="1" i="1" u="none" strike="noStrike">
                          <a:solidFill>
                            <a:schemeClr val="bg1"/>
                          </a:solidFill>
                          <a:effectLst/>
                        </a:rPr>
                        <a:t>COG</a:t>
                      </a:r>
                      <a:endParaRPr lang="es-MX" sz="1200" b="1" i="1" u="none" strike="noStrike">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DESCRIPCIÓN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ANTEPROYECTO DE PRESUPUESTO DE EGRESOS 2021</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PRESUPUESTO DE EGRESOS APROBADO 2021 </a:t>
                      </a:r>
                      <a:br>
                        <a:rPr lang="es-MX" sz="1200" b="1" i="1" u="none" strike="noStrike" dirty="0">
                          <a:solidFill>
                            <a:schemeClr val="bg1"/>
                          </a:solidFill>
                          <a:effectLst/>
                        </a:rPr>
                      </a:br>
                      <a:r>
                        <a:rPr lang="es-MX" sz="1200" b="1" i="1" u="none" strike="noStrike" dirty="0">
                          <a:solidFill>
                            <a:schemeClr val="bg1"/>
                          </a:solidFill>
                          <a:effectLst/>
                        </a:rPr>
                        <a:t/>
                      </a:r>
                      <a:br>
                        <a:rPr lang="es-MX" sz="1200" b="1" i="1" u="none" strike="noStrike" dirty="0">
                          <a:solidFill>
                            <a:schemeClr val="bg1"/>
                          </a:solidFill>
                          <a:effectLst/>
                        </a:rPr>
                      </a:br>
                      <a:r>
                        <a:rPr lang="es-MX" sz="1200" b="1" i="1" u="none" strike="noStrike" dirty="0">
                          <a:solidFill>
                            <a:schemeClr val="bg1"/>
                          </a:solidFill>
                          <a:effectLst/>
                        </a:rPr>
                        <a:t>POEJ</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DIFERENCIA</a:t>
                      </a:r>
                      <a:br>
                        <a:rPr lang="es-MX" sz="1200" b="1" i="1" u="none" strike="noStrike" dirty="0">
                          <a:solidFill>
                            <a:schemeClr val="bg1"/>
                          </a:solidFill>
                          <a:effectLst/>
                        </a:rPr>
                      </a:br>
                      <a:r>
                        <a:rPr lang="es-MX" sz="1200" b="1" i="1" u="none" strike="noStrike" dirty="0">
                          <a:solidFill>
                            <a:schemeClr val="bg1"/>
                          </a:solidFill>
                          <a:effectLst/>
                        </a:rPr>
                        <a:t>Ampliación / (Disminución)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VARIABLES</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extLst>
                  <a:ext uri="{0D108BD9-81ED-4DB2-BD59-A6C34878D82A}">
                    <a16:rowId xmlns="" xmlns:a16="http://schemas.microsoft.com/office/drawing/2014/main" val="3862023439"/>
                  </a:ext>
                </a:extLst>
              </a:tr>
              <a:tr h="989401">
                <a:tc>
                  <a:txBody>
                    <a:bodyPr/>
                    <a:lstStyle/>
                    <a:p>
                      <a:pPr algn="ctr" fontAlgn="ctr"/>
                      <a:r>
                        <a:rPr lang="es-MX" sz="1200" b="1" i="1" u="none" strike="noStrike" dirty="0">
                          <a:effectLst/>
                        </a:rPr>
                        <a:t>1000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PERSONALES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457´420,996.00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11´000,000.00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Ampliación</a:t>
                      </a:r>
                      <a:r>
                        <a:rPr lang="es-MX" sz="1200" i="1" u="none" strike="noStrike" dirty="0">
                          <a:effectLst/>
                        </a:rPr>
                        <a:t> para operar 45 plazas de los Centros 100 Corazones y Casa Hogar para Personas en Situación de Calle</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852778163"/>
                  </a:ext>
                </a:extLst>
              </a:tr>
              <a:tr h="399774">
                <a:tc>
                  <a:txBody>
                    <a:bodyPr/>
                    <a:lstStyle/>
                    <a:p>
                      <a:pPr algn="ctr" fontAlgn="ctr"/>
                      <a:r>
                        <a:rPr lang="es-MX" sz="1200" b="1" i="1" u="none" strike="noStrike">
                          <a:effectLst/>
                        </a:rPr>
                        <a:t>2000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MATERIALES Y SUMINISTROS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51´856,600.00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48´866,385.00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-2´990,215.00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3144290521"/>
                  </a:ext>
                </a:extLst>
              </a:tr>
              <a:tr h="399774">
                <a:tc>
                  <a:txBody>
                    <a:bodyPr/>
                    <a:lstStyle/>
                    <a:p>
                      <a:pPr algn="ctr" fontAlgn="ctr"/>
                      <a:r>
                        <a:rPr lang="es-MX" sz="1200" b="1" i="1" u="none" strike="noStrike">
                          <a:effectLst/>
                        </a:rPr>
                        <a:t>3000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GENERALES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61´753,085.00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57´561,095.25</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-4´191,989.75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776903384"/>
                  </a:ext>
                </a:extLst>
              </a:tr>
              <a:tr h="596316">
                <a:tc>
                  <a:txBody>
                    <a:bodyPr/>
                    <a:lstStyle/>
                    <a:p>
                      <a:pPr algn="ctr" fontAlgn="ctr"/>
                      <a:r>
                        <a:rPr lang="es-MX" sz="1200" b="1" i="1" u="none" strike="noStrike">
                          <a:effectLst/>
                        </a:rPr>
                        <a:t>4000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TRANSFERENCIAS, ASIGNACIONES, SUBSIDIOS Y OTRAS AYUDAS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804´892,596.00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797´353,375.00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0033CC"/>
                          </a:solidFill>
                          <a:effectLst/>
                        </a:rPr>
                        <a:t>-7´539,221.00</a:t>
                      </a:r>
                      <a:endParaRPr lang="es-MX" sz="1200" b="1" i="1" u="none" strike="noStrike" dirty="0">
                        <a:solidFill>
                          <a:srgbClr val="0033CC"/>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solidFill>
                            <a:srgbClr val="0033CC"/>
                          </a:solidFill>
                          <a:effectLst/>
                        </a:rPr>
                        <a:t>ESTIMACION ESTATAL </a:t>
                      </a:r>
                      <a:r>
                        <a:rPr lang="es-MX" sz="1200" b="1" i="1" u="sng" strike="noStrike" dirty="0">
                          <a:effectLst/>
                        </a:rPr>
                        <a:t>Disminución</a:t>
                      </a:r>
                      <a:r>
                        <a:rPr lang="es-MX" sz="1200" i="1" u="none" strike="noStrike" dirty="0">
                          <a:effectLst/>
                        </a:rPr>
                        <a:t> Presupuestal /Recurso Federal Ramo 33</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697034117"/>
                  </a:ext>
                </a:extLst>
              </a:tr>
              <a:tr h="399774">
                <a:tc>
                  <a:txBody>
                    <a:bodyPr/>
                    <a:lstStyle/>
                    <a:p>
                      <a:pPr algn="ctr" fontAlgn="ctr"/>
                      <a:r>
                        <a:rPr lang="es-MX" sz="1200" b="1" i="1" u="none" strike="noStrike">
                          <a:effectLst/>
                        </a:rPr>
                        <a:t>5000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BIENES MUEBLES, INMUEBLES E INTANGIBLES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6´085,000.00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907,100.00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-5´177,900.00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3421095173"/>
                  </a:ext>
                </a:extLst>
              </a:tr>
              <a:tr h="399774">
                <a:tc>
                  <a:txBody>
                    <a:bodyPr/>
                    <a:lstStyle/>
                    <a:p>
                      <a:pPr algn="ctr" fontAlgn="ctr"/>
                      <a:r>
                        <a:rPr lang="es-MX" sz="1200" b="1" i="1" u="none" strike="noStrike">
                          <a:effectLst/>
                        </a:rPr>
                        <a:t>7000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INVERSIONES FINANCIERAS Y OTRAS PROVISIONES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a:t>
                      </a:r>
                      <a:r>
                        <a:rPr lang="es-MX" sz="1200" i="1" u="none" strike="noStrike" dirty="0">
                          <a:effectLst/>
                        </a:rPr>
                        <a:t> 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266448617"/>
                  </a:ext>
                </a:extLst>
              </a:tr>
              <a:tr h="399774">
                <a:tc>
                  <a:txBody>
                    <a:bodyPr/>
                    <a:lstStyle/>
                    <a:p>
                      <a:pPr algn="l" fontAlgn="ctr"/>
                      <a:r>
                        <a:rPr lang="es-MX" sz="1200" i="1" u="none" strike="noStrike">
                          <a:effectLst/>
                        </a:rPr>
                        <a:t> </a:t>
                      </a:r>
                      <a:endParaRPr lang="es-MX" sz="1200" b="0" i="1" u="none" strike="noStrike">
                        <a:solidFill>
                          <a:srgbClr val="000000"/>
                        </a:solidFill>
                        <a:effectLst/>
                        <a:latin typeface="Calibri" panose="020F0502020204030204" pitchFamily="34" charset="0"/>
                      </a:endParaRPr>
                    </a:p>
                  </a:txBody>
                  <a:tcPr marL="6225" marR="6225" marT="6225" marB="0" anchor="ctr"/>
                </a:tc>
                <a:tc>
                  <a:txBody>
                    <a:bodyPr/>
                    <a:lstStyle/>
                    <a:p>
                      <a:pPr algn="r" fontAlgn="ctr"/>
                      <a:r>
                        <a:rPr lang="fr-FR" sz="1200" b="1" i="1" u="none" strike="noStrike" dirty="0">
                          <a:effectLst/>
                        </a:rPr>
                        <a:t>T O T A L ===&gt;   </a:t>
                      </a:r>
                      <a:endParaRPr lang="fr-FR"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1,389´083,477.00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1,380´184,151.25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-8´899,325.75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Disminución Neta</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661602086"/>
                  </a:ext>
                </a:extLst>
              </a:tr>
            </a:tbl>
          </a:graphicData>
        </a:graphic>
      </p:graphicFrame>
    </p:spTree>
    <p:extLst>
      <p:ext uri="{BB962C8B-B14F-4D97-AF65-F5344CB8AC3E}">
        <p14:creationId xmlns:p14="http://schemas.microsoft.com/office/powerpoint/2010/main" val="1682505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15</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Variable DOF Clasificador por Fuente de Financiamiento 2021</a:t>
            </a:r>
            <a:endParaRPr lang="es-MX" dirty="0">
              <a:solidFill>
                <a:srgbClr val="934BC9"/>
              </a:solidFill>
            </a:endParaRPr>
          </a:p>
        </p:txBody>
      </p:sp>
      <p:sp>
        <p:nvSpPr>
          <p:cNvPr id="3" name="Rectángulo 2">
            <a:extLst>
              <a:ext uri="{FF2B5EF4-FFF2-40B4-BE49-F238E27FC236}">
                <a16:creationId xmlns="" xmlns:a16="http://schemas.microsoft.com/office/drawing/2014/main" id="{A76D6028-4F67-49E8-A039-AE9CF16FBFC6}"/>
              </a:ext>
            </a:extLst>
          </p:cNvPr>
          <p:cNvSpPr/>
          <p:nvPr/>
        </p:nvSpPr>
        <p:spPr>
          <a:xfrm>
            <a:off x="3491880" y="3861048"/>
            <a:ext cx="5400600"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2" name="Tabla 1">
            <a:extLst>
              <a:ext uri="{FF2B5EF4-FFF2-40B4-BE49-F238E27FC236}">
                <a16:creationId xmlns="" xmlns:a16="http://schemas.microsoft.com/office/drawing/2014/main" id="{3608287C-AC4F-4F20-820C-99F03384CFF5}"/>
              </a:ext>
            </a:extLst>
          </p:cNvPr>
          <p:cNvGraphicFramePr>
            <a:graphicFrameLocks noGrp="1"/>
          </p:cNvGraphicFramePr>
          <p:nvPr>
            <p:extLst>
              <p:ext uri="{D42A27DB-BD31-4B8C-83A1-F6EECF244321}">
                <p14:modId xmlns:p14="http://schemas.microsoft.com/office/powerpoint/2010/main" val="3220875166"/>
              </p:ext>
            </p:extLst>
          </p:nvPr>
        </p:nvGraphicFramePr>
        <p:xfrm>
          <a:off x="395536" y="1479699"/>
          <a:ext cx="8280920" cy="5152644"/>
        </p:xfrm>
        <a:graphic>
          <a:graphicData uri="http://schemas.openxmlformats.org/drawingml/2006/table">
            <a:tbl>
              <a:tblPr firstRow="1" firstCol="1" bandRow="1">
                <a:tableStyleId>{17292A2E-F333-43FB-9621-5CBBE7FDCDCB}</a:tableStyleId>
              </a:tblPr>
              <a:tblGrid>
                <a:gridCol w="3125372">
                  <a:extLst>
                    <a:ext uri="{9D8B030D-6E8A-4147-A177-3AD203B41FA5}">
                      <a16:colId xmlns="" xmlns:a16="http://schemas.microsoft.com/office/drawing/2014/main" val="4194138338"/>
                    </a:ext>
                  </a:extLst>
                </a:gridCol>
                <a:gridCol w="1627156">
                  <a:extLst>
                    <a:ext uri="{9D8B030D-6E8A-4147-A177-3AD203B41FA5}">
                      <a16:colId xmlns="" xmlns:a16="http://schemas.microsoft.com/office/drawing/2014/main" val="830645302"/>
                    </a:ext>
                  </a:extLst>
                </a:gridCol>
                <a:gridCol w="1656184">
                  <a:extLst>
                    <a:ext uri="{9D8B030D-6E8A-4147-A177-3AD203B41FA5}">
                      <a16:colId xmlns="" xmlns:a16="http://schemas.microsoft.com/office/drawing/2014/main" val="1515208287"/>
                    </a:ext>
                  </a:extLst>
                </a:gridCol>
                <a:gridCol w="1872208">
                  <a:extLst>
                    <a:ext uri="{9D8B030D-6E8A-4147-A177-3AD203B41FA5}">
                      <a16:colId xmlns="" xmlns:a16="http://schemas.microsoft.com/office/drawing/2014/main" val="1913264209"/>
                    </a:ext>
                  </a:extLst>
                </a:gridCol>
              </a:tblGrid>
              <a:tr h="0">
                <a:tc>
                  <a:txBody>
                    <a:bodyPr/>
                    <a:lstStyle/>
                    <a:p>
                      <a:pPr algn="ctr">
                        <a:lnSpc>
                          <a:spcPct val="115000"/>
                        </a:lnSpc>
                        <a:spcAft>
                          <a:spcPts val="0"/>
                        </a:spcAft>
                      </a:pPr>
                      <a:r>
                        <a:rPr lang="es-MX" sz="1600" i="1" dirty="0">
                          <a:effectLst/>
                        </a:rPr>
                        <a:t>Fuente de Financiamiento</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400" i="1" dirty="0">
                          <a:effectLst/>
                        </a:rPr>
                        <a:t>Monto Anteproyecto Presupuesto ejercicio 2021 aprobado por Junta de Gobierno</a:t>
                      </a:r>
                      <a:endParaRPr lang="es-MX" sz="1100" i="1" dirty="0">
                        <a:solidFill>
                          <a:srgbClr val="000000"/>
                        </a:solidFill>
                        <a:effectLst/>
                        <a:latin typeface="+mn-lt"/>
                        <a:ea typeface="Calibri"/>
                        <a:cs typeface="Times New Roman"/>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Presupuesto aprobado 2021 POEJ   Y   DOF</a:t>
                      </a: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Diferencia (Disminución presupuestal)</a:t>
                      </a:r>
                    </a:p>
                  </a:txBody>
                  <a:tcPr marL="44450" marR="44450" marT="0" marB="0" anchor="ctr">
                    <a:solidFill>
                      <a:srgbClr val="002060"/>
                    </a:solidFill>
                  </a:tcPr>
                </a:tc>
                <a:extLst>
                  <a:ext uri="{0D108BD9-81ED-4DB2-BD59-A6C34878D82A}">
                    <a16:rowId xmlns="" xmlns:a16="http://schemas.microsoft.com/office/drawing/2014/main" val="2238300785"/>
                  </a:ext>
                </a:extLst>
              </a:tr>
              <a:tr h="167640">
                <a:tc>
                  <a:txBody>
                    <a:bodyPr/>
                    <a:lstStyle/>
                    <a:p>
                      <a:pPr algn="l">
                        <a:lnSpc>
                          <a:spcPct val="115000"/>
                        </a:lnSpc>
                        <a:spcAft>
                          <a:spcPts val="0"/>
                        </a:spcAft>
                      </a:pPr>
                      <a:r>
                        <a:rPr lang="es-MX" sz="1600" i="1" dirty="0">
                          <a:effectLst/>
                        </a:rPr>
                        <a:t>11 Recurso Estatal (11001B Recursos Fiscales)</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$235´223,985.00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$185´582,680.25</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-$49´641,304.75</a:t>
                      </a:r>
                    </a:p>
                  </a:txBody>
                  <a:tcPr marL="44450" marR="44450" marT="0" marB="0"/>
                </a:tc>
                <a:extLst>
                  <a:ext uri="{0D108BD9-81ED-4DB2-BD59-A6C34878D82A}">
                    <a16:rowId xmlns="" xmlns:a16="http://schemas.microsoft.com/office/drawing/2014/main" val="1012695923"/>
                  </a:ext>
                </a:extLst>
              </a:tr>
              <a:tr h="167640">
                <a:tc>
                  <a:txBody>
                    <a:bodyPr/>
                    <a:lstStyle/>
                    <a:p>
                      <a:pPr algn="l">
                        <a:lnSpc>
                          <a:spcPct val="115000"/>
                        </a:lnSpc>
                        <a:spcAft>
                          <a:spcPts val="0"/>
                        </a:spcAft>
                      </a:pPr>
                      <a:r>
                        <a:rPr lang="es-MX" sz="1600" i="1" dirty="0">
                          <a:effectLst/>
                        </a:rPr>
                        <a:t>15 Recurso Estatal (53001B Incentivos derivados de la Colaboración Fiscal)</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$409´139,796.00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$457´420,996.00</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$48´281,200.00</a:t>
                      </a:r>
                    </a:p>
                  </a:txBody>
                  <a:tcPr marL="44450" marR="44450" marT="0" marB="0"/>
                </a:tc>
                <a:extLst>
                  <a:ext uri="{0D108BD9-81ED-4DB2-BD59-A6C34878D82A}">
                    <a16:rowId xmlns="" xmlns:a16="http://schemas.microsoft.com/office/drawing/2014/main" val="1677570322"/>
                  </a:ext>
                </a:extLst>
              </a:tr>
              <a:tr h="167640">
                <a:tc>
                  <a:txBody>
                    <a:bodyPr/>
                    <a:lstStyle/>
                    <a:p>
                      <a:pPr algn="l">
                        <a:lnSpc>
                          <a:spcPct val="115000"/>
                        </a:lnSpc>
                        <a:spcAft>
                          <a:spcPts val="0"/>
                        </a:spcAft>
                      </a:pPr>
                      <a:r>
                        <a:rPr lang="es-MX" sz="1600" i="1" dirty="0">
                          <a:effectLst/>
                        </a:rPr>
                        <a:t>25 Recurso Federal (86001B Fondo de Aportación para Asistencia Social FAM-AS Ramo 33 Fondo V)</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$688´042,696.00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s-MX" sz="1600" b="1" i="1" dirty="0">
                          <a:effectLst/>
                        </a:rPr>
                        <a:t>$678´933,920.00</a:t>
                      </a:r>
                      <a:endParaRPr lang="es-MX" sz="1600" b="1" i="1" dirty="0">
                        <a:effectLst/>
                        <a:latin typeface="Nutmeg Book"/>
                        <a:ea typeface="Calibri" panose="020F0502020204030204" pitchFamily="34" charset="0"/>
                        <a:cs typeface="Times New Roman" panose="02020603050405020304" pitchFamily="18" charset="0"/>
                      </a:endParaRPr>
                    </a:p>
                    <a:p>
                      <a:pPr algn="r">
                        <a:lnSpc>
                          <a:spcPct val="115000"/>
                        </a:lnSpc>
                        <a:spcAft>
                          <a:spcPts val="0"/>
                        </a:spcAft>
                      </a:pP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-$9´108,776.00</a:t>
                      </a:r>
                    </a:p>
                  </a:txBody>
                  <a:tcPr marL="44450" marR="44450" marT="0" marB="0"/>
                </a:tc>
                <a:extLst>
                  <a:ext uri="{0D108BD9-81ED-4DB2-BD59-A6C34878D82A}">
                    <a16:rowId xmlns="" xmlns:a16="http://schemas.microsoft.com/office/drawing/2014/main" val="2722238038"/>
                  </a:ext>
                </a:extLst>
              </a:tr>
              <a:tr h="167640">
                <a:tc>
                  <a:txBody>
                    <a:bodyPr/>
                    <a:lstStyle/>
                    <a:p>
                      <a:pPr algn="l">
                        <a:lnSpc>
                          <a:spcPct val="115000"/>
                        </a:lnSpc>
                        <a:spcAft>
                          <a:spcPts val="0"/>
                        </a:spcAft>
                      </a:pPr>
                      <a:r>
                        <a:rPr lang="es-MX" sz="1600" i="1" dirty="0">
                          <a:effectLst/>
                        </a:rPr>
                        <a:t>14 Ingresos Propios (41281B Recursos DIF)</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1299889260"/>
                  </a:ext>
                </a:extLst>
              </a:tr>
              <a:tr h="167640">
                <a:tc>
                  <a:txBody>
                    <a:bodyPr/>
                    <a:lstStyle/>
                    <a:p>
                      <a:pPr algn="l">
                        <a:lnSpc>
                          <a:spcPct val="115000"/>
                        </a:lnSpc>
                        <a:spcAft>
                          <a:spcPts val="0"/>
                        </a:spcAft>
                      </a:pPr>
                      <a:r>
                        <a:rPr lang="es-MX" sz="1600" i="1" dirty="0">
                          <a:effectLst/>
                        </a:rPr>
                        <a:t>14 Ingresos propios (41281B Recursos Museo Trompo Mágico)</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285062574"/>
                  </a:ext>
                </a:extLst>
              </a:tr>
              <a:tr h="167640">
                <a:tc>
                  <a:txBody>
                    <a:bodyPr/>
                    <a:lstStyle/>
                    <a:p>
                      <a:pPr algn="l">
                        <a:lnSpc>
                          <a:spcPct val="115000"/>
                        </a:lnSpc>
                        <a:spcAft>
                          <a:spcPts val="0"/>
                        </a:spcAft>
                      </a:pPr>
                      <a:r>
                        <a:rPr lang="es-MX" sz="1600" i="1" dirty="0">
                          <a:effectLst/>
                        </a:rPr>
                        <a:t>Total</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1,389´083,477.00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1,378´614,596.25</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-$10´468,880.75</a:t>
                      </a:r>
                    </a:p>
                  </a:txBody>
                  <a:tcPr marL="44450" marR="44450" marT="0" marB="0"/>
                </a:tc>
                <a:extLst>
                  <a:ext uri="{0D108BD9-81ED-4DB2-BD59-A6C34878D82A}">
                    <a16:rowId xmlns="" xmlns:a16="http://schemas.microsoft.com/office/drawing/2014/main" val="4010770275"/>
                  </a:ext>
                </a:extLst>
              </a:tr>
            </a:tbl>
          </a:graphicData>
        </a:graphic>
      </p:graphicFrame>
      <p:sp>
        <p:nvSpPr>
          <p:cNvPr id="7" name="Rectángulo 6">
            <a:extLst>
              <a:ext uri="{FF2B5EF4-FFF2-40B4-BE49-F238E27FC236}">
                <a16:creationId xmlns="" xmlns:a16="http://schemas.microsoft.com/office/drawing/2014/main" id="{E7AB1263-56EB-436C-92E1-AF854C57D0B5}"/>
              </a:ext>
            </a:extLst>
          </p:cNvPr>
          <p:cNvSpPr/>
          <p:nvPr/>
        </p:nvSpPr>
        <p:spPr>
          <a:xfrm>
            <a:off x="6084168" y="2265575"/>
            <a:ext cx="648072" cy="2273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 xmlns:a16="http://schemas.microsoft.com/office/drawing/2014/main" id="{50F6F346-91EF-4126-8475-DBC8972B6C54}"/>
              </a:ext>
            </a:extLst>
          </p:cNvPr>
          <p:cNvSpPr txBox="1"/>
          <p:nvPr/>
        </p:nvSpPr>
        <p:spPr>
          <a:xfrm>
            <a:off x="549625" y="6268670"/>
            <a:ext cx="6244786" cy="523220"/>
          </a:xfrm>
          <a:prstGeom prst="rect">
            <a:avLst/>
          </a:prstGeom>
          <a:noFill/>
        </p:spPr>
        <p:txBody>
          <a:bodyPr wrap="none" rtlCol="0">
            <a:spAutoFit/>
          </a:bodyPr>
          <a:lstStyle/>
          <a:p>
            <a:r>
              <a:rPr lang="es-MX" sz="1400" i="1" dirty="0">
                <a:solidFill>
                  <a:srgbClr val="FF0000"/>
                </a:solidFill>
              </a:rPr>
              <a:t>*</a:t>
            </a:r>
            <a:r>
              <a:rPr lang="es-MX" sz="1400" i="1" dirty="0"/>
              <a:t> Se solicitó a la SHP cambio de FF de la 11 a la 15 por un monto de $11´000,000.00 </a:t>
            </a:r>
          </a:p>
          <a:p>
            <a:r>
              <a:rPr lang="es-MX" sz="1400" i="1" dirty="0"/>
              <a:t>toda vez que operará gasto de servicios personales</a:t>
            </a:r>
          </a:p>
        </p:txBody>
      </p:sp>
    </p:spTree>
    <p:extLst>
      <p:ext uri="{BB962C8B-B14F-4D97-AF65-F5344CB8AC3E}">
        <p14:creationId xmlns:p14="http://schemas.microsoft.com/office/powerpoint/2010/main" val="2530706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16</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Asignación FAM 2021</a:t>
            </a:r>
            <a:endParaRPr lang="es-MX" dirty="0">
              <a:solidFill>
                <a:srgbClr val="934BC9"/>
              </a:solidFill>
            </a:endParaRPr>
          </a:p>
        </p:txBody>
      </p:sp>
      <p:pic>
        <p:nvPicPr>
          <p:cNvPr id="3" name="Imagen 2">
            <a:extLst>
              <a:ext uri="{FF2B5EF4-FFF2-40B4-BE49-F238E27FC236}">
                <a16:creationId xmlns="" xmlns:a16="http://schemas.microsoft.com/office/drawing/2014/main" id="{71CE914A-5372-4503-8185-40C30AB2D0E8}"/>
              </a:ext>
            </a:extLst>
          </p:cNvPr>
          <p:cNvPicPr>
            <a:picLocks noChangeAspect="1"/>
          </p:cNvPicPr>
          <p:nvPr/>
        </p:nvPicPr>
        <p:blipFill rotWithShape="1">
          <a:blip r:embed="rId2"/>
          <a:srcRect l="19288" t="17801" r="47637" b="6600"/>
          <a:stretch/>
        </p:blipFill>
        <p:spPr>
          <a:xfrm>
            <a:off x="539552" y="1556792"/>
            <a:ext cx="3672408" cy="4721667"/>
          </a:xfrm>
          <a:prstGeom prst="rect">
            <a:avLst/>
          </a:prstGeom>
        </p:spPr>
      </p:pic>
      <p:graphicFrame>
        <p:nvGraphicFramePr>
          <p:cNvPr id="7" name="Tabla 6">
            <a:extLst>
              <a:ext uri="{FF2B5EF4-FFF2-40B4-BE49-F238E27FC236}">
                <a16:creationId xmlns="" xmlns:a16="http://schemas.microsoft.com/office/drawing/2014/main" id="{96D84807-51C9-4063-B77C-E1A7E7B4CD0A}"/>
              </a:ext>
            </a:extLst>
          </p:cNvPr>
          <p:cNvGraphicFramePr>
            <a:graphicFrameLocks noGrp="1"/>
          </p:cNvGraphicFramePr>
          <p:nvPr>
            <p:extLst>
              <p:ext uri="{D42A27DB-BD31-4B8C-83A1-F6EECF244321}">
                <p14:modId xmlns:p14="http://schemas.microsoft.com/office/powerpoint/2010/main" val="4164008085"/>
              </p:ext>
            </p:extLst>
          </p:nvPr>
        </p:nvGraphicFramePr>
        <p:xfrm>
          <a:off x="4572000" y="2744470"/>
          <a:ext cx="4104456" cy="1437132"/>
        </p:xfrm>
        <a:graphic>
          <a:graphicData uri="http://schemas.openxmlformats.org/drawingml/2006/table">
            <a:tbl>
              <a:tblPr firstRow="1" firstCol="1" bandRow="1">
                <a:tableStyleId>{17292A2E-F333-43FB-9621-5CBBE7FDCDCB}</a:tableStyleId>
              </a:tblPr>
              <a:tblGrid>
                <a:gridCol w="1800200">
                  <a:extLst>
                    <a:ext uri="{9D8B030D-6E8A-4147-A177-3AD203B41FA5}">
                      <a16:colId xmlns="" xmlns:a16="http://schemas.microsoft.com/office/drawing/2014/main" val="4194138338"/>
                    </a:ext>
                  </a:extLst>
                </a:gridCol>
                <a:gridCol w="2304256">
                  <a:extLst>
                    <a:ext uri="{9D8B030D-6E8A-4147-A177-3AD203B41FA5}">
                      <a16:colId xmlns="" xmlns:a16="http://schemas.microsoft.com/office/drawing/2014/main" val="1515208287"/>
                    </a:ext>
                  </a:extLst>
                </a:gridCol>
              </a:tblGrid>
              <a:tr h="0">
                <a:tc>
                  <a:txBody>
                    <a:bodyPr/>
                    <a:lstStyle/>
                    <a:p>
                      <a:pPr algn="ctr">
                        <a:lnSpc>
                          <a:spcPct val="115000"/>
                        </a:lnSpc>
                        <a:spcAft>
                          <a:spcPts val="0"/>
                        </a:spcAft>
                      </a:pPr>
                      <a:r>
                        <a:rPr lang="es-MX" sz="1600" i="1" dirty="0">
                          <a:effectLst/>
                        </a:rPr>
                        <a:t>RECURSO FEDERAL RAMO 33</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PUBLICACIÓN </a:t>
                      </a:r>
                    </a:p>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DOF</a:t>
                      </a:r>
                    </a:p>
                  </a:txBody>
                  <a:tcPr marL="44450" marR="44450" marT="0" marB="0" anchor="ctr">
                    <a:solidFill>
                      <a:srgbClr val="002060"/>
                    </a:solidFill>
                  </a:tcPr>
                </a:tc>
                <a:extLst>
                  <a:ext uri="{0D108BD9-81ED-4DB2-BD59-A6C34878D82A}">
                    <a16:rowId xmlns="" xmlns:a16="http://schemas.microsoft.com/office/drawing/2014/main" val="2238300785"/>
                  </a:ext>
                </a:extLst>
              </a:tr>
              <a:tr h="167640">
                <a:tc>
                  <a:txBody>
                    <a:bodyPr/>
                    <a:lstStyle/>
                    <a:p>
                      <a:pPr algn="l">
                        <a:lnSpc>
                          <a:spcPct val="115000"/>
                        </a:lnSpc>
                        <a:spcAft>
                          <a:spcPts val="0"/>
                        </a:spcAft>
                      </a:pPr>
                      <a:r>
                        <a:rPr lang="es-MX" sz="1600" b="0" i="1" dirty="0">
                          <a:effectLst/>
                          <a:latin typeface="Nutmeg Book"/>
                          <a:ea typeface="Calibri" panose="020F0502020204030204" pitchFamily="34" charset="0"/>
                          <a:cs typeface="Times New Roman" panose="02020603050405020304" pitchFamily="18" charset="0"/>
                        </a:rPr>
                        <a:t>FAM 2020</a:t>
                      </a: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$689´127,527.00</a:t>
                      </a:r>
                    </a:p>
                  </a:txBody>
                  <a:tcPr marL="44450" marR="44450" marT="0" marB="0"/>
                </a:tc>
                <a:extLst>
                  <a:ext uri="{0D108BD9-81ED-4DB2-BD59-A6C34878D82A}">
                    <a16:rowId xmlns="" xmlns:a16="http://schemas.microsoft.com/office/drawing/2014/main" val="1012695923"/>
                  </a:ext>
                </a:extLst>
              </a:tr>
              <a:tr h="167640">
                <a:tc>
                  <a:txBody>
                    <a:bodyPr/>
                    <a:lstStyle/>
                    <a:p>
                      <a:pPr algn="l">
                        <a:lnSpc>
                          <a:spcPct val="115000"/>
                        </a:lnSpc>
                        <a:spcAft>
                          <a:spcPts val="0"/>
                        </a:spcAft>
                      </a:pPr>
                      <a:r>
                        <a:rPr lang="es-MX" sz="1600" b="0" i="1" dirty="0">
                          <a:effectLst/>
                          <a:latin typeface="Nutmeg Book"/>
                          <a:ea typeface="Calibri" panose="020F0502020204030204" pitchFamily="34" charset="0"/>
                          <a:cs typeface="Times New Roman" panose="02020603050405020304" pitchFamily="18" charset="0"/>
                        </a:rPr>
                        <a:t>FAM 2021</a:t>
                      </a:r>
                    </a:p>
                  </a:txBody>
                  <a:tcPr marL="44450" marR="44450" marT="0" marB="0"/>
                </a:tc>
                <a:tc>
                  <a:txBody>
                    <a:bodyPr/>
                    <a:lstStyle/>
                    <a:p>
                      <a:pPr algn="r">
                        <a:lnSpc>
                          <a:spcPct val="115000"/>
                        </a:lnSpc>
                        <a:spcAft>
                          <a:spcPts val="0"/>
                        </a:spcAft>
                      </a:pPr>
                      <a:r>
                        <a:rPr lang="es-MX" sz="1600" b="1" i="1" dirty="0">
                          <a:effectLst/>
                        </a:rPr>
                        <a:t>$678´933,920.00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1677570322"/>
                  </a:ext>
                </a:extLst>
              </a:tr>
              <a:tr h="167640">
                <a:tc>
                  <a:txBody>
                    <a:bodyPr/>
                    <a:lstStyle/>
                    <a:p>
                      <a:pPr algn="l">
                        <a:lnSpc>
                          <a:spcPct val="115000"/>
                        </a:lnSpc>
                        <a:spcAft>
                          <a:spcPts val="0"/>
                        </a:spcAft>
                      </a:pPr>
                      <a:r>
                        <a:rPr lang="es-MX" sz="1800" i="1" dirty="0">
                          <a:effectLst/>
                        </a:rPr>
                        <a:t>Disminución </a:t>
                      </a:r>
                      <a:endParaRPr lang="es-MX" sz="18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800" b="1" i="1" dirty="0">
                          <a:solidFill>
                            <a:srgbClr val="FF0000"/>
                          </a:solidFill>
                          <a:effectLst/>
                          <a:latin typeface="Nutmeg Book"/>
                          <a:ea typeface="Calibri" panose="020F0502020204030204" pitchFamily="34" charset="0"/>
                          <a:cs typeface="Times New Roman" panose="02020603050405020304" pitchFamily="18" charset="0"/>
                        </a:rPr>
                        <a:t>$10´193,607.00</a:t>
                      </a:r>
                    </a:p>
                  </a:txBody>
                  <a:tcPr marL="44450" marR="44450" marT="0" marB="0"/>
                </a:tc>
                <a:extLst>
                  <a:ext uri="{0D108BD9-81ED-4DB2-BD59-A6C34878D82A}">
                    <a16:rowId xmlns="" xmlns:a16="http://schemas.microsoft.com/office/drawing/2014/main" val="4010770275"/>
                  </a:ext>
                </a:extLst>
              </a:tr>
            </a:tbl>
          </a:graphicData>
        </a:graphic>
      </p:graphicFrame>
      <p:sp>
        <p:nvSpPr>
          <p:cNvPr id="8" name="Rectángulo 7">
            <a:extLst>
              <a:ext uri="{FF2B5EF4-FFF2-40B4-BE49-F238E27FC236}">
                <a16:creationId xmlns="" xmlns:a16="http://schemas.microsoft.com/office/drawing/2014/main" id="{4A45A24B-25F2-4B84-A165-6592D4E2FEB3}"/>
              </a:ext>
            </a:extLst>
          </p:cNvPr>
          <p:cNvSpPr/>
          <p:nvPr/>
        </p:nvSpPr>
        <p:spPr>
          <a:xfrm>
            <a:off x="642649" y="3573016"/>
            <a:ext cx="900100" cy="178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46229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17</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Publicación Diario Oficial de la Federación FAM 2021</a:t>
            </a:r>
            <a:endParaRPr lang="es-MX" dirty="0">
              <a:solidFill>
                <a:srgbClr val="934BC9"/>
              </a:solidFill>
            </a:endParaRPr>
          </a:p>
        </p:txBody>
      </p:sp>
      <p:pic>
        <p:nvPicPr>
          <p:cNvPr id="2" name="Imagen 1">
            <a:extLst>
              <a:ext uri="{FF2B5EF4-FFF2-40B4-BE49-F238E27FC236}">
                <a16:creationId xmlns="" xmlns:a16="http://schemas.microsoft.com/office/drawing/2014/main" id="{DEBD277E-1A25-44AB-82E2-67B9AFF995D7}"/>
              </a:ext>
            </a:extLst>
          </p:cNvPr>
          <p:cNvPicPr>
            <a:picLocks noChangeAspect="1"/>
          </p:cNvPicPr>
          <p:nvPr/>
        </p:nvPicPr>
        <p:blipFill rotWithShape="1">
          <a:blip r:embed="rId2"/>
          <a:srcRect l="8263" t="17801" r="35825" b="5201"/>
          <a:stretch/>
        </p:blipFill>
        <p:spPr>
          <a:xfrm>
            <a:off x="1514738" y="1266413"/>
            <a:ext cx="6480720" cy="5020276"/>
          </a:xfrm>
          <a:prstGeom prst="rect">
            <a:avLst/>
          </a:prstGeom>
        </p:spPr>
      </p:pic>
      <p:sp>
        <p:nvSpPr>
          <p:cNvPr id="7" name="Rectángulo 6">
            <a:extLst>
              <a:ext uri="{FF2B5EF4-FFF2-40B4-BE49-F238E27FC236}">
                <a16:creationId xmlns="" xmlns:a16="http://schemas.microsoft.com/office/drawing/2014/main" id="{1C77F6E7-EAF8-4B99-B692-BBF13E3BD0E8}"/>
              </a:ext>
            </a:extLst>
          </p:cNvPr>
          <p:cNvSpPr/>
          <p:nvPr/>
        </p:nvSpPr>
        <p:spPr>
          <a:xfrm>
            <a:off x="1871700" y="3501008"/>
            <a:ext cx="900100" cy="1440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 xmlns:a16="http://schemas.microsoft.com/office/drawing/2014/main" id="{C095CF44-8A51-49EC-B0A8-575EF70E8464}"/>
              </a:ext>
            </a:extLst>
          </p:cNvPr>
          <p:cNvSpPr/>
          <p:nvPr/>
        </p:nvSpPr>
        <p:spPr>
          <a:xfrm>
            <a:off x="5580112" y="3466214"/>
            <a:ext cx="900100" cy="178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9592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18</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Clasificador por Fuente de Financiamiento 2021</a:t>
            </a:r>
            <a:endParaRPr lang="es-MX" dirty="0">
              <a:solidFill>
                <a:srgbClr val="934BC9"/>
              </a:solidFill>
            </a:endParaRPr>
          </a:p>
        </p:txBody>
      </p:sp>
      <p:graphicFrame>
        <p:nvGraphicFramePr>
          <p:cNvPr id="2" name="Tabla 1">
            <a:extLst>
              <a:ext uri="{FF2B5EF4-FFF2-40B4-BE49-F238E27FC236}">
                <a16:creationId xmlns="" xmlns:a16="http://schemas.microsoft.com/office/drawing/2014/main" id="{3608287C-AC4F-4F20-820C-99F03384CFF5}"/>
              </a:ext>
            </a:extLst>
          </p:cNvPr>
          <p:cNvGraphicFramePr>
            <a:graphicFrameLocks noGrp="1"/>
          </p:cNvGraphicFramePr>
          <p:nvPr>
            <p:extLst>
              <p:ext uri="{D42A27DB-BD31-4B8C-83A1-F6EECF244321}">
                <p14:modId xmlns:p14="http://schemas.microsoft.com/office/powerpoint/2010/main" val="1141360377"/>
              </p:ext>
            </p:extLst>
          </p:nvPr>
        </p:nvGraphicFramePr>
        <p:xfrm>
          <a:off x="1259632" y="1974263"/>
          <a:ext cx="7128792" cy="3715512"/>
        </p:xfrm>
        <a:graphic>
          <a:graphicData uri="http://schemas.openxmlformats.org/drawingml/2006/table">
            <a:tbl>
              <a:tblPr firstRow="1" firstCol="1" bandRow="1">
                <a:tableStyleId>{17292A2E-F333-43FB-9621-5CBBE7FDCDCB}</a:tableStyleId>
              </a:tblPr>
              <a:tblGrid>
                <a:gridCol w="5256584">
                  <a:extLst>
                    <a:ext uri="{9D8B030D-6E8A-4147-A177-3AD203B41FA5}">
                      <a16:colId xmlns="" xmlns:a16="http://schemas.microsoft.com/office/drawing/2014/main" val="4194138338"/>
                    </a:ext>
                  </a:extLst>
                </a:gridCol>
                <a:gridCol w="1872208">
                  <a:extLst>
                    <a:ext uri="{9D8B030D-6E8A-4147-A177-3AD203B41FA5}">
                      <a16:colId xmlns="" xmlns:a16="http://schemas.microsoft.com/office/drawing/2014/main" val="1515208287"/>
                    </a:ext>
                  </a:extLst>
                </a:gridCol>
              </a:tblGrid>
              <a:tr h="0">
                <a:tc>
                  <a:txBody>
                    <a:bodyPr/>
                    <a:lstStyle/>
                    <a:p>
                      <a:pPr algn="ctr">
                        <a:lnSpc>
                          <a:spcPct val="115000"/>
                        </a:lnSpc>
                        <a:spcAft>
                          <a:spcPts val="0"/>
                        </a:spcAft>
                      </a:pPr>
                      <a:r>
                        <a:rPr lang="es-MX" sz="1600" i="1" dirty="0">
                          <a:effectLst/>
                        </a:rPr>
                        <a:t>Fuente de Financiamiento</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Presupuesto aprobado 2021 POEJ   Y   DOF</a:t>
                      </a:r>
                    </a:p>
                  </a:txBody>
                  <a:tcPr marL="44450" marR="44450" marT="0" marB="0" anchor="ctr">
                    <a:solidFill>
                      <a:srgbClr val="002060"/>
                    </a:solidFill>
                  </a:tcPr>
                </a:tc>
                <a:extLst>
                  <a:ext uri="{0D108BD9-81ED-4DB2-BD59-A6C34878D82A}">
                    <a16:rowId xmlns="" xmlns:a16="http://schemas.microsoft.com/office/drawing/2014/main" val="2238300785"/>
                  </a:ext>
                </a:extLst>
              </a:tr>
              <a:tr h="167640">
                <a:tc>
                  <a:txBody>
                    <a:bodyPr/>
                    <a:lstStyle/>
                    <a:p>
                      <a:pPr algn="l">
                        <a:lnSpc>
                          <a:spcPct val="115000"/>
                        </a:lnSpc>
                        <a:spcAft>
                          <a:spcPts val="0"/>
                        </a:spcAft>
                      </a:pPr>
                      <a:r>
                        <a:rPr lang="es-MX" sz="1600" i="1" dirty="0">
                          <a:effectLst/>
                        </a:rPr>
                        <a:t>11 Recurso Estatal (11001B Recursos Fiscales) </a:t>
                      </a:r>
                      <a:r>
                        <a:rPr lang="es-MX" sz="1600" i="1" dirty="0">
                          <a:solidFill>
                            <a:srgbClr val="FF0000"/>
                          </a:solidFill>
                        </a:rPr>
                        <a:t>*</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$174´582,680.25</a:t>
                      </a:r>
                    </a:p>
                  </a:txBody>
                  <a:tcPr marL="44450" marR="44450" marT="0" marB="0"/>
                </a:tc>
                <a:extLst>
                  <a:ext uri="{0D108BD9-81ED-4DB2-BD59-A6C34878D82A}">
                    <a16:rowId xmlns="" xmlns:a16="http://schemas.microsoft.com/office/drawing/2014/main" val="1012695923"/>
                  </a:ext>
                </a:extLst>
              </a:tr>
              <a:tr h="167640">
                <a:tc>
                  <a:txBody>
                    <a:bodyPr/>
                    <a:lstStyle/>
                    <a:p>
                      <a:pPr algn="l">
                        <a:lnSpc>
                          <a:spcPct val="115000"/>
                        </a:lnSpc>
                        <a:spcAft>
                          <a:spcPts val="0"/>
                        </a:spcAft>
                      </a:pPr>
                      <a:r>
                        <a:rPr lang="es-MX" sz="1600" i="1" dirty="0">
                          <a:effectLst/>
                        </a:rPr>
                        <a:t>15 Recurso Estatal (53001B Incentivos derivados de la Colaboración Fiscal) </a:t>
                      </a:r>
                      <a:r>
                        <a:rPr lang="es-MX" sz="1600" i="1" dirty="0">
                          <a:solidFill>
                            <a:srgbClr val="FF0000"/>
                          </a:solidFill>
                        </a:rPr>
                        <a:t>*</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$468´420,996.00</a:t>
                      </a:r>
                    </a:p>
                  </a:txBody>
                  <a:tcPr marL="44450" marR="44450" marT="0" marB="0"/>
                </a:tc>
                <a:extLst>
                  <a:ext uri="{0D108BD9-81ED-4DB2-BD59-A6C34878D82A}">
                    <a16:rowId xmlns="" xmlns:a16="http://schemas.microsoft.com/office/drawing/2014/main" val="1677570322"/>
                  </a:ext>
                </a:extLst>
              </a:tr>
              <a:tr h="167640">
                <a:tc>
                  <a:txBody>
                    <a:bodyPr/>
                    <a:lstStyle/>
                    <a:p>
                      <a:pPr algn="l">
                        <a:lnSpc>
                          <a:spcPct val="115000"/>
                        </a:lnSpc>
                        <a:spcAft>
                          <a:spcPts val="0"/>
                        </a:spcAft>
                      </a:pPr>
                      <a:r>
                        <a:rPr lang="es-MX" sz="1600" i="1" dirty="0">
                          <a:effectLst/>
                        </a:rPr>
                        <a:t>25 Recurso Federal (86001B Fondo de Aportación para Asistencia Social FAM-AS Ramo 33 Fondo V)</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s-MX" sz="1600" b="1" i="1" dirty="0">
                          <a:effectLst/>
                        </a:rPr>
                        <a:t>$678´933,920.00</a:t>
                      </a:r>
                      <a:endParaRPr lang="es-MX" sz="1600" b="1" i="1" dirty="0">
                        <a:effectLst/>
                        <a:latin typeface="Nutmeg Book"/>
                        <a:ea typeface="Calibri" panose="020F0502020204030204" pitchFamily="34" charset="0"/>
                        <a:cs typeface="Times New Roman" panose="02020603050405020304" pitchFamily="18" charset="0"/>
                      </a:endParaRPr>
                    </a:p>
                    <a:p>
                      <a:pPr algn="r">
                        <a:lnSpc>
                          <a:spcPct val="115000"/>
                        </a:lnSpc>
                        <a:spcAft>
                          <a:spcPts val="0"/>
                        </a:spcAft>
                      </a:pP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2722238038"/>
                  </a:ext>
                </a:extLst>
              </a:tr>
              <a:tr h="167640">
                <a:tc>
                  <a:txBody>
                    <a:bodyPr/>
                    <a:lstStyle/>
                    <a:p>
                      <a:pPr algn="l">
                        <a:lnSpc>
                          <a:spcPct val="115000"/>
                        </a:lnSpc>
                        <a:spcAft>
                          <a:spcPts val="0"/>
                        </a:spcAft>
                      </a:pPr>
                      <a:r>
                        <a:rPr lang="es-MX" sz="1600" i="1" dirty="0">
                          <a:effectLst/>
                        </a:rPr>
                        <a:t>14 Ingresos Propios (41281B Recursos DIF)</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1299889260"/>
                  </a:ext>
                </a:extLst>
              </a:tr>
              <a:tr h="167640">
                <a:tc>
                  <a:txBody>
                    <a:bodyPr/>
                    <a:lstStyle/>
                    <a:p>
                      <a:pPr algn="l">
                        <a:lnSpc>
                          <a:spcPct val="115000"/>
                        </a:lnSpc>
                        <a:spcAft>
                          <a:spcPts val="0"/>
                        </a:spcAft>
                      </a:pPr>
                      <a:r>
                        <a:rPr lang="es-MX" sz="1600" i="1" dirty="0">
                          <a:effectLst/>
                        </a:rPr>
                        <a:t>14 Ingresos propios (41281B Recursos Museo Trompo Mágico)</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 xmlns:a16="http://schemas.microsoft.com/office/drawing/2014/main" val="285062574"/>
                  </a:ext>
                </a:extLst>
              </a:tr>
              <a:tr h="167640">
                <a:tc>
                  <a:txBody>
                    <a:bodyPr/>
                    <a:lstStyle/>
                    <a:p>
                      <a:pPr algn="ctr">
                        <a:lnSpc>
                          <a:spcPct val="115000"/>
                        </a:lnSpc>
                        <a:spcAft>
                          <a:spcPts val="0"/>
                        </a:spcAft>
                      </a:pPr>
                      <a:r>
                        <a:rPr lang="es-MX" sz="1800" i="1" dirty="0">
                          <a:effectLst/>
                        </a:rPr>
                        <a:t>Total </a:t>
                      </a:r>
                      <a:r>
                        <a:rPr lang="es-MX" sz="1800" i="1" dirty="0">
                          <a:effectLst/>
                          <a:sym typeface="Wingdings" panose="05000000000000000000" pitchFamily="2" charset="2"/>
                        </a:rPr>
                        <a:t></a:t>
                      </a:r>
                      <a:endParaRPr lang="es-MX" sz="18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800" b="1" i="1" dirty="0">
                          <a:effectLst/>
                          <a:latin typeface="Nutmeg Book"/>
                          <a:ea typeface="Calibri" panose="020F0502020204030204" pitchFamily="34" charset="0"/>
                          <a:cs typeface="Times New Roman" panose="02020603050405020304" pitchFamily="18" charset="0"/>
                        </a:rPr>
                        <a:t>$1,378´614,596.25</a:t>
                      </a:r>
                    </a:p>
                  </a:txBody>
                  <a:tcPr marL="44450" marR="44450" marT="0" marB="0"/>
                </a:tc>
                <a:extLst>
                  <a:ext uri="{0D108BD9-81ED-4DB2-BD59-A6C34878D82A}">
                    <a16:rowId xmlns="" xmlns:a16="http://schemas.microsoft.com/office/drawing/2014/main" val="4010770275"/>
                  </a:ext>
                </a:extLst>
              </a:tr>
            </a:tbl>
          </a:graphicData>
        </a:graphic>
      </p:graphicFrame>
      <p:sp>
        <p:nvSpPr>
          <p:cNvPr id="5" name="CuadroTexto 4">
            <a:extLst>
              <a:ext uri="{FF2B5EF4-FFF2-40B4-BE49-F238E27FC236}">
                <a16:creationId xmlns="" xmlns:a16="http://schemas.microsoft.com/office/drawing/2014/main" id="{A0814912-F6B9-4563-A590-080D0DBD52B2}"/>
              </a:ext>
            </a:extLst>
          </p:cNvPr>
          <p:cNvSpPr txBox="1"/>
          <p:nvPr/>
        </p:nvSpPr>
        <p:spPr>
          <a:xfrm>
            <a:off x="1259632" y="5344776"/>
            <a:ext cx="7128792" cy="523220"/>
          </a:xfrm>
          <a:prstGeom prst="rect">
            <a:avLst/>
          </a:prstGeom>
          <a:noFill/>
        </p:spPr>
        <p:txBody>
          <a:bodyPr wrap="square" rtlCol="0">
            <a:spAutoFit/>
          </a:bodyPr>
          <a:lstStyle/>
          <a:p>
            <a:r>
              <a:rPr lang="es-MX" sz="1400" i="1" dirty="0">
                <a:solidFill>
                  <a:srgbClr val="FF0000"/>
                </a:solidFill>
              </a:rPr>
              <a:t>*</a:t>
            </a:r>
            <a:r>
              <a:rPr lang="es-MX" sz="1400" i="1" dirty="0"/>
              <a:t> Incluye la adecuación programática -presupuestal realizada por la SHP.- cambio de FF de la 11 a la 15 por un monto de $11´000,000.00, oficio No. D.PRES./0034/2021</a:t>
            </a:r>
          </a:p>
        </p:txBody>
      </p:sp>
    </p:spTree>
    <p:extLst>
      <p:ext uri="{BB962C8B-B14F-4D97-AF65-F5344CB8AC3E}">
        <p14:creationId xmlns:p14="http://schemas.microsoft.com/office/powerpoint/2010/main" val="4068360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19</a:t>
            </a:fld>
            <a:endParaRPr lang="es-MX" sz="1000" b="1" dirty="0">
              <a:latin typeface="Bahnschrift" panose="020B0502040204020203" pitchFamily="34" charset="0"/>
            </a:endParaRPr>
          </a:p>
        </p:txBody>
      </p:sp>
      <p:sp>
        <p:nvSpPr>
          <p:cNvPr id="5" name="4 Rectángulo"/>
          <p:cNvSpPr/>
          <p:nvPr/>
        </p:nvSpPr>
        <p:spPr>
          <a:xfrm>
            <a:off x="539552" y="1268760"/>
            <a:ext cx="8064896" cy="11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CC66FF"/>
                </a:solidFill>
                <a:latin typeface="Nutmeg Book" panose="00000400000000000000"/>
                <a:cs typeface="Arial" panose="020B0604020202020204" pitchFamily="34" charset="0"/>
              </a:rPr>
              <a:t>Distribución conforme Publicación Estatal y Federal</a:t>
            </a:r>
          </a:p>
        </p:txBody>
      </p:sp>
      <p:graphicFrame>
        <p:nvGraphicFramePr>
          <p:cNvPr id="10" name="Tabla 9">
            <a:extLst>
              <a:ext uri="{FF2B5EF4-FFF2-40B4-BE49-F238E27FC236}">
                <a16:creationId xmlns="" xmlns:a16="http://schemas.microsoft.com/office/drawing/2014/main" id="{F7779B88-7FF4-4156-80E1-DFFE11BD4EA3}"/>
              </a:ext>
            </a:extLst>
          </p:cNvPr>
          <p:cNvGraphicFramePr>
            <a:graphicFrameLocks noGrp="1"/>
          </p:cNvGraphicFramePr>
          <p:nvPr>
            <p:extLst>
              <p:ext uri="{D42A27DB-BD31-4B8C-83A1-F6EECF244321}">
                <p14:modId xmlns:p14="http://schemas.microsoft.com/office/powerpoint/2010/main" val="1407988897"/>
              </p:ext>
            </p:extLst>
          </p:nvPr>
        </p:nvGraphicFramePr>
        <p:xfrm>
          <a:off x="539552" y="1412775"/>
          <a:ext cx="8280920" cy="5308700"/>
        </p:xfrm>
        <a:graphic>
          <a:graphicData uri="http://schemas.openxmlformats.org/drawingml/2006/table">
            <a:tbl>
              <a:tblPr>
                <a:tableStyleId>{5C22544A-7EE6-4342-B048-85BDC9FD1C3A}</a:tableStyleId>
              </a:tblPr>
              <a:tblGrid>
                <a:gridCol w="764200">
                  <a:extLst>
                    <a:ext uri="{9D8B030D-6E8A-4147-A177-3AD203B41FA5}">
                      <a16:colId xmlns="" xmlns:a16="http://schemas.microsoft.com/office/drawing/2014/main" val="1771262670"/>
                    </a:ext>
                  </a:extLst>
                </a:gridCol>
                <a:gridCol w="1927120">
                  <a:extLst>
                    <a:ext uri="{9D8B030D-6E8A-4147-A177-3AD203B41FA5}">
                      <a16:colId xmlns="" xmlns:a16="http://schemas.microsoft.com/office/drawing/2014/main" val="1131584091"/>
                    </a:ext>
                  </a:extLst>
                </a:gridCol>
                <a:gridCol w="1387285">
                  <a:extLst>
                    <a:ext uri="{9D8B030D-6E8A-4147-A177-3AD203B41FA5}">
                      <a16:colId xmlns="" xmlns:a16="http://schemas.microsoft.com/office/drawing/2014/main" val="1403283569"/>
                    </a:ext>
                  </a:extLst>
                </a:gridCol>
                <a:gridCol w="1320907">
                  <a:extLst>
                    <a:ext uri="{9D8B030D-6E8A-4147-A177-3AD203B41FA5}">
                      <a16:colId xmlns="" xmlns:a16="http://schemas.microsoft.com/office/drawing/2014/main" val="1583361375"/>
                    </a:ext>
                  </a:extLst>
                </a:gridCol>
                <a:gridCol w="1014757">
                  <a:extLst>
                    <a:ext uri="{9D8B030D-6E8A-4147-A177-3AD203B41FA5}">
                      <a16:colId xmlns="" xmlns:a16="http://schemas.microsoft.com/office/drawing/2014/main" val="1519047790"/>
                    </a:ext>
                  </a:extLst>
                </a:gridCol>
                <a:gridCol w="1866651">
                  <a:extLst>
                    <a:ext uri="{9D8B030D-6E8A-4147-A177-3AD203B41FA5}">
                      <a16:colId xmlns="" xmlns:a16="http://schemas.microsoft.com/office/drawing/2014/main" val="3453785591"/>
                    </a:ext>
                  </a:extLst>
                </a:gridCol>
              </a:tblGrid>
              <a:tr h="1148327">
                <a:tc>
                  <a:txBody>
                    <a:bodyPr/>
                    <a:lstStyle/>
                    <a:p>
                      <a:pPr algn="ctr" fontAlgn="ctr"/>
                      <a:r>
                        <a:rPr lang="es-MX" sz="1200" b="1" i="1" u="none" strike="noStrike">
                          <a:solidFill>
                            <a:schemeClr val="bg1"/>
                          </a:solidFill>
                          <a:effectLst/>
                        </a:rPr>
                        <a:t>COG</a:t>
                      </a:r>
                      <a:endParaRPr lang="es-MX" sz="1200" b="1" i="1" u="none" strike="noStrike">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DESCRIPCIÓN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a:solidFill>
                            <a:schemeClr val="bg1"/>
                          </a:solidFill>
                          <a:effectLst/>
                        </a:rPr>
                        <a:t>ANTEPROYECTO DE PRESUPUESTO DE EGRESOS 2021</a:t>
                      </a:r>
                      <a:endParaRPr lang="es-MX" sz="1200" b="1" i="1" u="none" strike="noStrike">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PRESUPUESTO DE EGRESOS APROBADO 2021 </a:t>
                      </a:r>
                      <a:br>
                        <a:rPr lang="es-MX" sz="1200" b="1" i="1" u="none" strike="noStrike" dirty="0">
                          <a:solidFill>
                            <a:schemeClr val="bg1"/>
                          </a:solidFill>
                          <a:effectLst/>
                        </a:rPr>
                      </a:br>
                      <a:r>
                        <a:rPr lang="es-MX" sz="1200" b="1" i="1" u="none" strike="noStrike" dirty="0">
                          <a:solidFill>
                            <a:schemeClr val="bg1"/>
                          </a:solidFill>
                          <a:effectLst/>
                        </a:rPr>
                        <a:t/>
                      </a:r>
                      <a:br>
                        <a:rPr lang="es-MX" sz="1200" b="1" i="1" u="none" strike="noStrike" dirty="0">
                          <a:solidFill>
                            <a:schemeClr val="bg1"/>
                          </a:solidFill>
                          <a:effectLst/>
                        </a:rPr>
                      </a:br>
                      <a:r>
                        <a:rPr lang="es-MX" sz="1200" b="1" i="1" u="none" strike="noStrike" dirty="0">
                          <a:solidFill>
                            <a:schemeClr val="bg1"/>
                          </a:solidFill>
                          <a:effectLst/>
                        </a:rPr>
                        <a:t>POEJ Y DOF</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DIFERENCIA</a:t>
                      </a:r>
                      <a:br>
                        <a:rPr lang="es-MX" sz="1200" b="1" i="1" u="none" strike="noStrike" dirty="0">
                          <a:solidFill>
                            <a:schemeClr val="bg1"/>
                          </a:solidFill>
                          <a:effectLst/>
                        </a:rPr>
                      </a:br>
                      <a:r>
                        <a:rPr lang="es-MX" sz="1200" b="1" i="1" u="none" strike="noStrike" dirty="0">
                          <a:solidFill>
                            <a:schemeClr val="bg1"/>
                          </a:solidFill>
                          <a:effectLst/>
                        </a:rPr>
                        <a:t>Ampliación / (Disminución)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VARIABLES</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extLst>
                  <a:ext uri="{0D108BD9-81ED-4DB2-BD59-A6C34878D82A}">
                    <a16:rowId xmlns="" xmlns:a16="http://schemas.microsoft.com/office/drawing/2014/main" val="3862023439"/>
                  </a:ext>
                </a:extLst>
              </a:tr>
              <a:tr h="1148327">
                <a:tc>
                  <a:txBody>
                    <a:bodyPr/>
                    <a:lstStyle/>
                    <a:p>
                      <a:pPr algn="ctr" fontAlgn="ctr"/>
                      <a:r>
                        <a:rPr lang="es-MX" sz="1200" b="1" i="1" u="none" strike="noStrike" dirty="0">
                          <a:effectLst/>
                        </a:rPr>
                        <a:t>1000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PERSONALES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457´420,996.00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11´000,000.00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Ampliación</a:t>
                      </a:r>
                      <a:r>
                        <a:rPr lang="es-MX" sz="1200" i="1" u="none" strike="noStrike" dirty="0">
                          <a:effectLst/>
                        </a:rPr>
                        <a:t> para operar 45 plazas de los Centros 100 Corazones y Casa Hogar para Personas en Situación de Calle</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852778163"/>
                  </a:ext>
                </a:extLst>
              </a:tr>
              <a:tr h="463989">
                <a:tc>
                  <a:txBody>
                    <a:bodyPr/>
                    <a:lstStyle/>
                    <a:p>
                      <a:pPr algn="ctr" fontAlgn="ctr"/>
                      <a:r>
                        <a:rPr lang="es-MX" sz="1200" b="1" i="1" u="none" strike="noStrike">
                          <a:effectLst/>
                        </a:rPr>
                        <a:t>2000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MATERIALES Y SUMINISTROS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51´856,600.00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48´866,385.00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-2´990,215.00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3144290521"/>
                  </a:ext>
                </a:extLst>
              </a:tr>
              <a:tr h="463989">
                <a:tc>
                  <a:txBody>
                    <a:bodyPr/>
                    <a:lstStyle/>
                    <a:p>
                      <a:pPr algn="ctr" fontAlgn="ctr"/>
                      <a:r>
                        <a:rPr lang="es-MX" sz="1200" b="1" i="1" u="none" strike="noStrike">
                          <a:effectLst/>
                        </a:rPr>
                        <a:t>3000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GENERALES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61´753,085.00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57´561,095.25</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-4´191,989.75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776903384"/>
                  </a:ext>
                </a:extLst>
              </a:tr>
              <a:tr h="692101">
                <a:tc>
                  <a:txBody>
                    <a:bodyPr/>
                    <a:lstStyle/>
                    <a:p>
                      <a:pPr algn="ctr" fontAlgn="ctr"/>
                      <a:r>
                        <a:rPr lang="es-MX" sz="1200" b="1" i="1" u="none" strike="noStrike">
                          <a:effectLst/>
                        </a:rPr>
                        <a:t>4000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TRANSFERENCIAS, ASIGNACIONES, SUBSIDIOS Y OTRAS AYUDAS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804´892,596.00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795´783,820.00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-9´108,776.00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solidFill>
                            <a:srgbClr val="FF0000"/>
                          </a:solidFill>
                          <a:effectLst/>
                        </a:rPr>
                        <a:t>Disminución</a:t>
                      </a:r>
                      <a:r>
                        <a:rPr lang="es-MX" sz="1200" b="1" i="1" u="none" strike="noStrike" dirty="0">
                          <a:solidFill>
                            <a:srgbClr val="FF0000"/>
                          </a:solidFill>
                          <a:effectLst/>
                        </a:rPr>
                        <a:t> Presupuestal /Recurso Federal Ramo 33</a:t>
                      </a:r>
                      <a:endParaRPr lang="es-MX" sz="1200" b="1" i="1" u="none" strike="noStrike" dirty="0">
                        <a:solidFill>
                          <a:srgbClr val="FF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697034117"/>
                  </a:ext>
                </a:extLst>
              </a:tr>
              <a:tr h="463989">
                <a:tc>
                  <a:txBody>
                    <a:bodyPr/>
                    <a:lstStyle/>
                    <a:p>
                      <a:pPr algn="ctr" fontAlgn="ctr"/>
                      <a:r>
                        <a:rPr lang="es-MX" sz="1200" b="1" i="1" u="none" strike="noStrike">
                          <a:effectLst/>
                        </a:rPr>
                        <a:t>5000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BIENES MUEBLES, INMUEBLES E INTANGIBLES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6´085,000.00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907,100.00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-5´177,900.00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3421095173"/>
                  </a:ext>
                </a:extLst>
              </a:tr>
              <a:tr h="463989">
                <a:tc>
                  <a:txBody>
                    <a:bodyPr/>
                    <a:lstStyle/>
                    <a:p>
                      <a:pPr algn="ctr" fontAlgn="ctr"/>
                      <a:r>
                        <a:rPr lang="es-MX" sz="1200" b="1" i="1" u="none" strike="noStrike">
                          <a:effectLst/>
                        </a:rPr>
                        <a:t>7000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INVERSIONES FINANCIERAS Y OTRAS PROVISIONES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a:t>
                      </a:r>
                      <a:r>
                        <a:rPr lang="es-MX" sz="1200" i="1" u="none" strike="noStrike" dirty="0">
                          <a:effectLst/>
                        </a:rPr>
                        <a:t> 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2266448617"/>
                  </a:ext>
                </a:extLst>
              </a:tr>
              <a:tr h="463989">
                <a:tc>
                  <a:txBody>
                    <a:bodyPr/>
                    <a:lstStyle/>
                    <a:p>
                      <a:pPr algn="l" fontAlgn="ctr"/>
                      <a:r>
                        <a:rPr lang="es-MX" sz="1200" i="1" u="none" strike="noStrike">
                          <a:effectLst/>
                        </a:rPr>
                        <a:t> </a:t>
                      </a:r>
                      <a:endParaRPr lang="es-MX" sz="1200" b="0" i="1" u="none" strike="noStrike">
                        <a:solidFill>
                          <a:srgbClr val="000000"/>
                        </a:solidFill>
                        <a:effectLst/>
                        <a:latin typeface="Calibri" panose="020F0502020204030204" pitchFamily="34" charset="0"/>
                      </a:endParaRPr>
                    </a:p>
                  </a:txBody>
                  <a:tcPr marL="6225" marR="6225" marT="6225" marB="0" anchor="ctr"/>
                </a:tc>
                <a:tc>
                  <a:txBody>
                    <a:bodyPr/>
                    <a:lstStyle/>
                    <a:p>
                      <a:pPr algn="r" fontAlgn="ctr"/>
                      <a:r>
                        <a:rPr lang="fr-FR" sz="1200" b="1" i="1" u="none" strike="noStrike" dirty="0">
                          <a:effectLst/>
                        </a:rPr>
                        <a:t>T O T A L ===&gt;   </a:t>
                      </a:r>
                      <a:endParaRPr lang="fr-FR"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1,389´083,477.00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1,378´614,596.25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-10´468,880.75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Disminución Neta</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 xmlns:a16="http://schemas.microsoft.com/office/drawing/2014/main" val="661602086"/>
                  </a:ext>
                </a:extLst>
              </a:tr>
            </a:tbl>
          </a:graphicData>
        </a:graphic>
      </p:graphicFrame>
      <p:sp>
        <p:nvSpPr>
          <p:cNvPr id="9" name="Flecha: hacia arriba 8">
            <a:extLst>
              <a:ext uri="{FF2B5EF4-FFF2-40B4-BE49-F238E27FC236}">
                <a16:creationId xmlns="" xmlns:a16="http://schemas.microsoft.com/office/drawing/2014/main" id="{433C2317-F679-4FCD-87FF-3219727B19FE}"/>
              </a:ext>
            </a:extLst>
          </p:cNvPr>
          <p:cNvSpPr/>
          <p:nvPr/>
        </p:nvSpPr>
        <p:spPr>
          <a:xfrm>
            <a:off x="4427984" y="6604842"/>
            <a:ext cx="1850943" cy="2332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i="1" dirty="0">
                <a:solidFill>
                  <a:srgbClr val="FFFF00"/>
                </a:solidFill>
              </a:rPr>
              <a:t>Aprobación</a:t>
            </a:r>
          </a:p>
        </p:txBody>
      </p:sp>
      <p:sp>
        <p:nvSpPr>
          <p:cNvPr id="3" name="Flecha: hacia abajo 2">
            <a:extLst>
              <a:ext uri="{FF2B5EF4-FFF2-40B4-BE49-F238E27FC236}">
                <a16:creationId xmlns="" xmlns:a16="http://schemas.microsoft.com/office/drawing/2014/main" id="{E79F38EF-5D9E-4A99-8D03-ED82DCFEF3B5}"/>
              </a:ext>
            </a:extLst>
          </p:cNvPr>
          <p:cNvSpPr/>
          <p:nvPr/>
        </p:nvSpPr>
        <p:spPr>
          <a:xfrm>
            <a:off x="3290595" y="2385690"/>
            <a:ext cx="1389417" cy="539253"/>
          </a:xfrm>
          <a:prstGeom prst="downArrow">
            <a:avLst>
              <a:gd name="adj1" fmla="val 50000"/>
              <a:gd name="adj2" fmla="val 545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900" dirty="0"/>
          </a:p>
          <a:p>
            <a:pPr algn="ctr"/>
            <a:r>
              <a:rPr lang="es-MX" sz="900" b="1" i="1" dirty="0">
                <a:solidFill>
                  <a:srgbClr val="FFFF00"/>
                </a:solidFill>
              </a:rPr>
              <a:t>Propuesta</a:t>
            </a:r>
          </a:p>
        </p:txBody>
      </p:sp>
    </p:spTree>
    <p:extLst>
      <p:ext uri="{BB962C8B-B14F-4D97-AF65-F5344CB8AC3E}">
        <p14:creationId xmlns:p14="http://schemas.microsoft.com/office/powerpoint/2010/main" val="25010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a:t>
            </a:fld>
            <a:endParaRPr lang="es-MX" sz="1000" b="1" dirty="0">
              <a:latin typeface="Bahnschrift" panose="020B0502040204020203" pitchFamily="34" charset="0"/>
            </a:endParaRPr>
          </a:p>
        </p:txBody>
      </p:sp>
      <p:sp>
        <p:nvSpPr>
          <p:cNvPr id="6" name="Rectángulo redondeado 5"/>
          <p:cNvSpPr/>
          <p:nvPr/>
        </p:nvSpPr>
        <p:spPr>
          <a:xfrm>
            <a:off x="971600" y="4077072"/>
            <a:ext cx="7200800" cy="15841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pitchFamily="2" charset="0"/>
                <a:cs typeface="Arial" panose="020B0604020202020204" pitchFamily="34" charset="0"/>
              </a:rPr>
              <a:t>Orden del día:</a:t>
            </a:r>
          </a:p>
          <a:p>
            <a:pPr algn="just"/>
            <a:endParaRPr lang="es-MX" dirty="0">
              <a:solidFill>
                <a:schemeClr val="tx1"/>
              </a:solidFill>
              <a:latin typeface="Nutmeg Book" panose="00000400000000000000" pitchFamily="2" charset="0"/>
              <a:cs typeface="Arial" panose="020B0604020202020204" pitchFamily="34" charset="0"/>
            </a:endParaRPr>
          </a:p>
          <a:p>
            <a:pPr algn="just"/>
            <a:endParaRPr lang="es-MX" dirty="0">
              <a:solidFill>
                <a:schemeClr val="tx1"/>
              </a:solidFill>
              <a:latin typeface="Nutmeg Book" panose="00000400000000000000" pitchFamily="2" charset="0"/>
              <a:cs typeface="Arial" panose="020B0604020202020204" pitchFamily="34" charset="0"/>
            </a:endParaRPr>
          </a:p>
          <a:p>
            <a:pPr marL="457200" indent="-457200" algn="just">
              <a:buFont typeface="+mj-lt"/>
              <a:buAutoNum type="arabicPeriod"/>
            </a:pPr>
            <a:r>
              <a:rPr lang="es-MX" sz="2000" b="1" dirty="0">
                <a:solidFill>
                  <a:schemeClr val="tx1"/>
                </a:solidFill>
                <a:latin typeface="Nutmeg Book" panose="00000400000000000000" pitchFamily="2" charset="0"/>
                <a:cs typeface="Arial" panose="020B0604020202020204" pitchFamily="34" charset="0"/>
              </a:rPr>
              <a:t>Lista de Asistencia.</a:t>
            </a:r>
          </a:p>
        </p:txBody>
      </p:sp>
    </p:spTree>
    <p:extLst>
      <p:ext uri="{BB962C8B-B14F-4D97-AF65-F5344CB8AC3E}">
        <p14:creationId xmlns:p14="http://schemas.microsoft.com/office/powerpoint/2010/main" val="4030727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20</a:t>
            </a:fld>
            <a:endParaRPr lang="es-MX" sz="1000" b="1" dirty="0">
              <a:latin typeface="Bahnschrift" panose="020B0502040204020203" pitchFamily="34" charset="0"/>
            </a:endParaRPr>
          </a:p>
        </p:txBody>
      </p:sp>
      <p:sp>
        <p:nvSpPr>
          <p:cNvPr id="5" name="4 Rectángulo"/>
          <p:cNvSpPr/>
          <p:nvPr/>
        </p:nvSpPr>
        <p:spPr>
          <a:xfrm>
            <a:off x="539552" y="1268760"/>
            <a:ext cx="8064896" cy="11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Antecedente</a:t>
            </a:r>
            <a:r>
              <a:rPr lang="es-MX" dirty="0">
                <a:solidFill>
                  <a:schemeClr val="tx1"/>
                </a:solidFill>
                <a:latin typeface="Nutmeg Book" panose="00000400000000000000"/>
                <a:cs typeface="Arial" panose="020B0604020202020204" pitchFamily="34" charset="0"/>
              </a:rPr>
              <a:t>:</a:t>
            </a:r>
          </a:p>
          <a:p>
            <a:pPr algn="just"/>
            <a:r>
              <a:rPr lang="es-MX" i="1" dirty="0">
                <a:solidFill>
                  <a:schemeClr val="tx1"/>
                </a:solidFill>
                <a:latin typeface="Nutmeg Book"/>
              </a:rPr>
              <a:t>La distribución del presupuesto de egresos para el ejercicio fiscal 2021 por capítulo de gasto y fuente de financiamiento se propone de la siguiente manera:</a:t>
            </a:r>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CC66FF"/>
                </a:solidFill>
                <a:latin typeface="Nutmeg Book" panose="00000400000000000000"/>
                <a:cs typeface="Arial" panose="020B0604020202020204" pitchFamily="34" charset="0"/>
              </a:rPr>
              <a:t>Clasificación por Objeto de Gasto y Fuente de Financiamiento</a:t>
            </a:r>
          </a:p>
        </p:txBody>
      </p:sp>
      <p:graphicFrame>
        <p:nvGraphicFramePr>
          <p:cNvPr id="8" name="Tabla 7">
            <a:extLst>
              <a:ext uri="{FF2B5EF4-FFF2-40B4-BE49-F238E27FC236}">
                <a16:creationId xmlns="" xmlns:a16="http://schemas.microsoft.com/office/drawing/2014/main" id="{A912F42F-3970-4601-AF12-80A29A961E9D}"/>
              </a:ext>
            </a:extLst>
          </p:cNvPr>
          <p:cNvGraphicFramePr>
            <a:graphicFrameLocks noGrp="1"/>
          </p:cNvGraphicFramePr>
          <p:nvPr/>
        </p:nvGraphicFramePr>
        <p:xfrm>
          <a:off x="539552" y="2385690"/>
          <a:ext cx="8064896" cy="3059533"/>
        </p:xfrm>
        <a:graphic>
          <a:graphicData uri="http://schemas.openxmlformats.org/drawingml/2006/table">
            <a:tbl>
              <a:tblPr>
                <a:tableStyleId>{5C22544A-7EE6-4342-B048-85BDC9FD1C3A}</a:tableStyleId>
              </a:tblPr>
              <a:tblGrid>
                <a:gridCol w="483290">
                  <a:extLst>
                    <a:ext uri="{9D8B030D-6E8A-4147-A177-3AD203B41FA5}">
                      <a16:colId xmlns="" xmlns:a16="http://schemas.microsoft.com/office/drawing/2014/main" val="3722300028"/>
                    </a:ext>
                  </a:extLst>
                </a:gridCol>
                <a:gridCol w="2099290">
                  <a:extLst>
                    <a:ext uri="{9D8B030D-6E8A-4147-A177-3AD203B41FA5}">
                      <a16:colId xmlns="" xmlns:a16="http://schemas.microsoft.com/office/drawing/2014/main" val="3007062023"/>
                    </a:ext>
                  </a:extLst>
                </a:gridCol>
                <a:gridCol w="1147812">
                  <a:extLst>
                    <a:ext uri="{9D8B030D-6E8A-4147-A177-3AD203B41FA5}">
                      <a16:colId xmlns="" xmlns:a16="http://schemas.microsoft.com/office/drawing/2014/main" val="2805856728"/>
                    </a:ext>
                  </a:extLst>
                </a:gridCol>
                <a:gridCol w="105720">
                  <a:extLst>
                    <a:ext uri="{9D8B030D-6E8A-4147-A177-3AD203B41FA5}">
                      <a16:colId xmlns="" xmlns:a16="http://schemas.microsoft.com/office/drawing/2014/main" val="3474914471"/>
                    </a:ext>
                  </a:extLst>
                </a:gridCol>
                <a:gridCol w="1057196">
                  <a:extLst>
                    <a:ext uri="{9D8B030D-6E8A-4147-A177-3AD203B41FA5}">
                      <a16:colId xmlns="" xmlns:a16="http://schemas.microsoft.com/office/drawing/2014/main" val="2448344630"/>
                    </a:ext>
                  </a:extLst>
                </a:gridCol>
                <a:gridCol w="1057196">
                  <a:extLst>
                    <a:ext uri="{9D8B030D-6E8A-4147-A177-3AD203B41FA5}">
                      <a16:colId xmlns="" xmlns:a16="http://schemas.microsoft.com/office/drawing/2014/main" val="3038012047"/>
                    </a:ext>
                  </a:extLst>
                </a:gridCol>
                <a:gridCol w="1057196">
                  <a:extLst>
                    <a:ext uri="{9D8B030D-6E8A-4147-A177-3AD203B41FA5}">
                      <a16:colId xmlns="" xmlns:a16="http://schemas.microsoft.com/office/drawing/2014/main" val="3129773223"/>
                    </a:ext>
                  </a:extLst>
                </a:gridCol>
                <a:gridCol w="1057196">
                  <a:extLst>
                    <a:ext uri="{9D8B030D-6E8A-4147-A177-3AD203B41FA5}">
                      <a16:colId xmlns="" xmlns:a16="http://schemas.microsoft.com/office/drawing/2014/main" val="2414517199"/>
                    </a:ext>
                  </a:extLst>
                </a:gridCol>
              </a:tblGrid>
              <a:tr h="623175">
                <a:tc>
                  <a:txBody>
                    <a:bodyPr/>
                    <a:lstStyle/>
                    <a:p>
                      <a:pPr algn="ctr" fontAlgn="ctr"/>
                      <a:r>
                        <a:rPr lang="es-MX" sz="1200" b="1" i="1" u="none" strike="noStrike" dirty="0">
                          <a:solidFill>
                            <a:schemeClr val="bg1"/>
                          </a:solidFill>
                          <a:effectLst/>
                        </a:rPr>
                        <a:t>COG</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DESCRIPCIÓN</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PRESUPUESTO DE EGRESOS 2021</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endParaRPr lang="es-MX" sz="1200" b="1" i="1" u="none" strike="noStrike">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RECURSO ESTATAL</a:t>
                      </a:r>
                      <a:br>
                        <a:rPr lang="es-MX" sz="1200" b="1" i="1" u="none" strike="noStrike" dirty="0">
                          <a:solidFill>
                            <a:schemeClr val="bg1"/>
                          </a:solidFill>
                          <a:effectLst/>
                        </a:rPr>
                      </a:br>
                      <a:r>
                        <a:rPr lang="es-MX" sz="1200" b="1" i="1" u="none" strike="noStrike" dirty="0">
                          <a:solidFill>
                            <a:schemeClr val="bg1"/>
                          </a:solidFill>
                          <a:effectLst/>
                        </a:rPr>
                        <a:t>- FF 11 -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RECURSO ESTATAL</a:t>
                      </a:r>
                      <a:br>
                        <a:rPr lang="es-MX" sz="1200" b="1" i="1" u="none" strike="noStrike" dirty="0">
                          <a:solidFill>
                            <a:schemeClr val="bg1"/>
                          </a:solidFill>
                          <a:effectLst/>
                        </a:rPr>
                      </a:br>
                      <a:r>
                        <a:rPr lang="es-MX" sz="1200" b="1" i="1" u="none" strike="noStrike" dirty="0">
                          <a:solidFill>
                            <a:schemeClr val="bg1"/>
                          </a:solidFill>
                          <a:effectLst/>
                        </a:rPr>
                        <a:t>- FF 15 -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RECURSO FEDERAL</a:t>
                      </a:r>
                      <a:br>
                        <a:rPr lang="es-MX" sz="1200" b="1" i="1" u="none" strike="noStrike" dirty="0">
                          <a:solidFill>
                            <a:schemeClr val="bg1"/>
                          </a:solidFill>
                          <a:effectLst/>
                        </a:rPr>
                      </a:br>
                      <a:r>
                        <a:rPr lang="es-MX" sz="1200" b="1" i="1" u="none" strike="noStrike" dirty="0">
                          <a:solidFill>
                            <a:schemeClr val="bg1"/>
                          </a:solidFill>
                          <a:effectLst/>
                        </a:rPr>
                        <a:t>- FF 25 -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INGRESOS PROPIOS</a:t>
                      </a:r>
                      <a:br>
                        <a:rPr lang="es-MX" sz="1200" b="1" i="1" u="none" strike="noStrike" dirty="0">
                          <a:solidFill>
                            <a:schemeClr val="bg1"/>
                          </a:solidFill>
                          <a:effectLst/>
                        </a:rPr>
                      </a:br>
                      <a:r>
                        <a:rPr lang="es-MX" sz="1200" b="1" i="1" u="none" strike="noStrike" dirty="0">
                          <a:solidFill>
                            <a:schemeClr val="bg1"/>
                          </a:solidFill>
                          <a:effectLst/>
                        </a:rPr>
                        <a:t>- FF 14 -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extLst>
                  <a:ext uri="{0D108BD9-81ED-4DB2-BD59-A6C34878D82A}">
                    <a16:rowId xmlns="" xmlns:a16="http://schemas.microsoft.com/office/drawing/2014/main" val="3713046199"/>
                  </a:ext>
                </a:extLst>
              </a:tr>
              <a:tr h="223660">
                <a:tc>
                  <a:txBody>
                    <a:bodyPr/>
                    <a:lstStyle/>
                    <a:p>
                      <a:pPr algn="ctr" fontAlgn="ctr"/>
                      <a:r>
                        <a:rPr lang="es-MX" sz="1200" b="1" i="1" u="none" strike="noStrike">
                          <a:effectLst/>
                        </a:rPr>
                        <a:t>1000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SERVICIOS PERSONALES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2560209029"/>
                  </a:ext>
                </a:extLst>
              </a:tr>
              <a:tr h="223660">
                <a:tc>
                  <a:txBody>
                    <a:bodyPr/>
                    <a:lstStyle/>
                    <a:p>
                      <a:pPr algn="ctr" fontAlgn="ctr"/>
                      <a:r>
                        <a:rPr lang="es-MX" sz="1200" b="1" i="1" u="none" strike="noStrike">
                          <a:effectLst/>
                        </a:rPr>
                        <a:t>2000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MATERIALES Y SUMINISTROS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48´866,385.00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48´116,385.00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750,000.00</a:t>
                      </a:r>
                      <a:endParaRPr lang="es-MX" sz="1200" b="1" i="1"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3372468106"/>
                  </a:ext>
                </a:extLst>
              </a:tr>
              <a:tr h="223660">
                <a:tc>
                  <a:txBody>
                    <a:bodyPr/>
                    <a:lstStyle/>
                    <a:p>
                      <a:pPr algn="ctr" fontAlgn="ctr"/>
                      <a:r>
                        <a:rPr lang="es-MX" sz="1200" b="1" i="1" u="none" strike="noStrike">
                          <a:effectLst/>
                        </a:rPr>
                        <a:t>3000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SERVICIOS GENERALES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57´561,095.25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56´136,095.25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1´425,000.00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2848128939"/>
                  </a:ext>
                </a:extLst>
              </a:tr>
              <a:tr h="653907">
                <a:tc>
                  <a:txBody>
                    <a:bodyPr/>
                    <a:lstStyle/>
                    <a:p>
                      <a:pPr algn="ctr" fontAlgn="ctr"/>
                      <a:r>
                        <a:rPr lang="es-MX" sz="1200" b="1" i="1" u="none" strike="noStrike">
                          <a:effectLst/>
                        </a:rPr>
                        <a:t>4000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TRANSFERENCIAS, ASIGNACIONES, SUBSIDIOS Y OTRAS AYUDAS</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795´783,820.00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69´548,100.00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678´933,920.00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47´301,800.00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3903764264"/>
                  </a:ext>
                </a:extLst>
              </a:tr>
              <a:tr h="438783">
                <a:tc>
                  <a:txBody>
                    <a:bodyPr/>
                    <a:lstStyle/>
                    <a:p>
                      <a:pPr algn="ctr" fontAlgn="ctr"/>
                      <a:r>
                        <a:rPr lang="es-MX" sz="1200" b="1" i="1" u="none" strike="noStrike">
                          <a:effectLst/>
                        </a:rPr>
                        <a:t>5000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BIENES MUEBLES, INMUEBLES E INTANGIBLES</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907,100.00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782,100.00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125,000.00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2032824960"/>
                  </a:ext>
                </a:extLst>
              </a:tr>
              <a:tr h="438783">
                <a:tc>
                  <a:txBody>
                    <a:bodyPr/>
                    <a:lstStyle/>
                    <a:p>
                      <a:pPr algn="ctr" fontAlgn="ctr"/>
                      <a:r>
                        <a:rPr lang="es-MX" sz="1200" b="1" i="1" u="none" strike="noStrike">
                          <a:effectLst/>
                        </a:rPr>
                        <a:t>7000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dirty="0">
                          <a:effectLst/>
                        </a:rPr>
                        <a:t>INVERSIONES FINANCIERAS Y OTRAS PROVISIONES</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1266178211"/>
                  </a:ext>
                </a:extLst>
              </a:tr>
              <a:tr h="233905">
                <a:tc>
                  <a:txBody>
                    <a:bodyPr/>
                    <a:lstStyle/>
                    <a:p>
                      <a:pPr algn="ctr" fontAlgn="ctr"/>
                      <a:r>
                        <a:rPr lang="es-MX" sz="1400" i="1" u="none" strike="noStrike">
                          <a:effectLst/>
                        </a:rPr>
                        <a:t> </a:t>
                      </a:r>
                      <a:endParaRPr lang="es-MX" sz="1400" b="0" i="1"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fr-FR" sz="1400" b="1" i="1" u="none" strike="noStrike" dirty="0">
                          <a:effectLst/>
                        </a:rPr>
                        <a:t>T O T A L ===&gt;   </a:t>
                      </a:r>
                      <a:endParaRPr lang="fr-FR" sz="14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1,378´614,596.25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174´582,680.25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678´933,920.00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56´677,000.00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3984961786"/>
                  </a:ext>
                </a:extLst>
              </a:tr>
            </a:tbl>
          </a:graphicData>
        </a:graphic>
      </p:graphicFrame>
    </p:spTree>
    <p:extLst>
      <p:ext uri="{BB962C8B-B14F-4D97-AF65-F5344CB8AC3E}">
        <p14:creationId xmlns:p14="http://schemas.microsoft.com/office/powerpoint/2010/main" val="4220451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21</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a:p>
            <a:pPr algn="r"/>
            <a:endParaRPr lang="es-MX" b="1" i="1" dirty="0">
              <a:solidFill>
                <a:srgbClr val="934BC9"/>
              </a:solidFill>
            </a:endParaRPr>
          </a:p>
          <a:p>
            <a:r>
              <a:rPr lang="es-MX" b="1" i="1" dirty="0">
                <a:solidFill>
                  <a:srgbClr val="934BC9"/>
                </a:solidFill>
              </a:rPr>
              <a:t>Programas Presupuestarios 2021</a:t>
            </a:r>
            <a:endParaRPr lang="es-MX" dirty="0">
              <a:solidFill>
                <a:srgbClr val="934BC9"/>
              </a:solidFill>
            </a:endParaRPr>
          </a:p>
        </p:txBody>
      </p:sp>
      <p:sp>
        <p:nvSpPr>
          <p:cNvPr id="10" name="Rectángulo: esquinas redondeadas 9">
            <a:extLst>
              <a:ext uri="{FF2B5EF4-FFF2-40B4-BE49-F238E27FC236}">
                <a16:creationId xmlns="" xmlns:a16="http://schemas.microsoft.com/office/drawing/2014/main" id="{5D547DA3-8A75-4F27-8284-A974564CF70A}"/>
              </a:ext>
            </a:extLst>
          </p:cNvPr>
          <p:cNvSpPr/>
          <p:nvPr/>
        </p:nvSpPr>
        <p:spPr>
          <a:xfrm>
            <a:off x="112074" y="2896126"/>
            <a:ext cx="1296144" cy="3343287"/>
          </a:xfrm>
          <a:prstGeom prst="round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MX" sz="2000" b="1" i="1" dirty="0"/>
              <a:t>Seguridad Comunitaria</a:t>
            </a:r>
          </a:p>
        </p:txBody>
      </p:sp>
      <p:sp>
        <p:nvSpPr>
          <p:cNvPr id="12" name="Rectángulo: esquinas redondeadas 11">
            <a:extLst>
              <a:ext uri="{FF2B5EF4-FFF2-40B4-BE49-F238E27FC236}">
                <a16:creationId xmlns="" xmlns:a16="http://schemas.microsoft.com/office/drawing/2014/main" id="{0C8B0C73-10F9-4CC6-8D5E-811765A86951}"/>
              </a:ext>
            </a:extLst>
          </p:cNvPr>
          <p:cNvSpPr/>
          <p:nvPr/>
        </p:nvSpPr>
        <p:spPr>
          <a:xfrm>
            <a:off x="3130692" y="2896125"/>
            <a:ext cx="1296144" cy="3343287"/>
          </a:xfrm>
          <a:prstGeom prst="round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MX" sz="2000" b="1" i="1" dirty="0"/>
              <a:t>Seguridad Alimentaria</a:t>
            </a:r>
          </a:p>
        </p:txBody>
      </p:sp>
      <p:sp>
        <p:nvSpPr>
          <p:cNvPr id="13" name="Rectángulo: esquinas redondeadas 12">
            <a:extLst>
              <a:ext uri="{FF2B5EF4-FFF2-40B4-BE49-F238E27FC236}">
                <a16:creationId xmlns="" xmlns:a16="http://schemas.microsoft.com/office/drawing/2014/main" id="{22DAEA0A-A0BE-4EB6-9DE0-0CBB15C91022}"/>
              </a:ext>
            </a:extLst>
          </p:cNvPr>
          <p:cNvSpPr/>
          <p:nvPr/>
        </p:nvSpPr>
        <p:spPr>
          <a:xfrm>
            <a:off x="1605385" y="2895134"/>
            <a:ext cx="1296144" cy="3343287"/>
          </a:xfrm>
          <a:prstGeom prst="round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es-MX" sz="2000" b="1" i="1" dirty="0"/>
              <a:t>Seguridad Familiar</a:t>
            </a:r>
          </a:p>
        </p:txBody>
      </p:sp>
      <p:sp>
        <p:nvSpPr>
          <p:cNvPr id="14" name="Rectángulo: esquinas redondeadas 13">
            <a:extLst>
              <a:ext uri="{FF2B5EF4-FFF2-40B4-BE49-F238E27FC236}">
                <a16:creationId xmlns="" xmlns:a16="http://schemas.microsoft.com/office/drawing/2014/main" id="{9C2D9120-3DE8-43A0-9E19-976FAAAC0191}"/>
              </a:ext>
            </a:extLst>
          </p:cNvPr>
          <p:cNvSpPr/>
          <p:nvPr/>
        </p:nvSpPr>
        <p:spPr>
          <a:xfrm>
            <a:off x="6138490" y="2895132"/>
            <a:ext cx="1296144" cy="3343287"/>
          </a:xfrm>
          <a:prstGeom prst="round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MX" sz="2000" b="1" i="1" dirty="0"/>
              <a:t>Gestión Administrativo</a:t>
            </a:r>
          </a:p>
          <a:p>
            <a:pPr algn="ctr"/>
            <a:r>
              <a:rPr lang="es-MX" sz="2000" b="1" i="1" dirty="0"/>
              <a:t> eficiente, íntegro y</a:t>
            </a:r>
          </a:p>
          <a:p>
            <a:pPr algn="ctr"/>
            <a:r>
              <a:rPr lang="es-MX" sz="2000" b="1" i="1" dirty="0"/>
              <a:t> transparente</a:t>
            </a:r>
          </a:p>
        </p:txBody>
      </p:sp>
      <p:sp>
        <p:nvSpPr>
          <p:cNvPr id="15" name="Rectángulo: esquinas redondeadas 14">
            <a:extLst>
              <a:ext uri="{FF2B5EF4-FFF2-40B4-BE49-F238E27FC236}">
                <a16:creationId xmlns="" xmlns:a16="http://schemas.microsoft.com/office/drawing/2014/main" id="{DBCEEE5D-57E0-4D61-B318-F1B6E7C3927C}"/>
              </a:ext>
            </a:extLst>
          </p:cNvPr>
          <p:cNvSpPr/>
          <p:nvPr/>
        </p:nvSpPr>
        <p:spPr>
          <a:xfrm>
            <a:off x="4645974" y="2895132"/>
            <a:ext cx="1296144" cy="3343287"/>
          </a:xfrm>
          <a:prstGeom prst="round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es-MX" sz="2000" b="1" i="1" dirty="0"/>
              <a:t>Seguridad Social</a:t>
            </a:r>
          </a:p>
        </p:txBody>
      </p:sp>
      <p:sp>
        <p:nvSpPr>
          <p:cNvPr id="16" name="Rectángulo: esquinas redondeadas 15">
            <a:extLst>
              <a:ext uri="{FF2B5EF4-FFF2-40B4-BE49-F238E27FC236}">
                <a16:creationId xmlns="" xmlns:a16="http://schemas.microsoft.com/office/drawing/2014/main" id="{1BF47721-FAAB-4042-A0AA-E4D9BC09F354}"/>
              </a:ext>
            </a:extLst>
          </p:cNvPr>
          <p:cNvSpPr/>
          <p:nvPr/>
        </p:nvSpPr>
        <p:spPr>
          <a:xfrm>
            <a:off x="7597833" y="2895131"/>
            <a:ext cx="1296144" cy="3343287"/>
          </a:xfrm>
          <a:prstGeom prst="round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es-MX" sz="2000" b="1" i="1" dirty="0"/>
              <a:t>Museo Trompo Mágico</a:t>
            </a:r>
          </a:p>
        </p:txBody>
      </p:sp>
      <p:sp>
        <p:nvSpPr>
          <p:cNvPr id="17" name="Elipse 16">
            <a:extLst>
              <a:ext uri="{FF2B5EF4-FFF2-40B4-BE49-F238E27FC236}">
                <a16:creationId xmlns="" xmlns:a16="http://schemas.microsoft.com/office/drawing/2014/main" id="{540372ED-97A7-4048-8DB7-FA090D9AB7E2}"/>
              </a:ext>
            </a:extLst>
          </p:cNvPr>
          <p:cNvSpPr/>
          <p:nvPr/>
        </p:nvSpPr>
        <p:spPr>
          <a:xfrm>
            <a:off x="304345" y="2438472"/>
            <a:ext cx="918703" cy="8640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t>341</a:t>
            </a:r>
          </a:p>
        </p:txBody>
      </p:sp>
      <p:sp>
        <p:nvSpPr>
          <p:cNvPr id="18" name="Elipse 17">
            <a:extLst>
              <a:ext uri="{FF2B5EF4-FFF2-40B4-BE49-F238E27FC236}">
                <a16:creationId xmlns="" xmlns:a16="http://schemas.microsoft.com/office/drawing/2014/main" id="{677161D3-D112-48CC-9B46-B1A46889EA28}"/>
              </a:ext>
            </a:extLst>
          </p:cNvPr>
          <p:cNvSpPr/>
          <p:nvPr/>
        </p:nvSpPr>
        <p:spPr>
          <a:xfrm>
            <a:off x="1785780" y="2434570"/>
            <a:ext cx="918703" cy="8640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b="1" dirty="0"/>
              <a:t>356</a:t>
            </a:r>
          </a:p>
        </p:txBody>
      </p:sp>
      <p:sp>
        <p:nvSpPr>
          <p:cNvPr id="19" name="Elipse 18">
            <a:extLst>
              <a:ext uri="{FF2B5EF4-FFF2-40B4-BE49-F238E27FC236}">
                <a16:creationId xmlns="" xmlns:a16="http://schemas.microsoft.com/office/drawing/2014/main" id="{D7FF4A85-E368-4CA0-BC50-31CE6FD169EB}"/>
              </a:ext>
            </a:extLst>
          </p:cNvPr>
          <p:cNvSpPr/>
          <p:nvPr/>
        </p:nvSpPr>
        <p:spPr>
          <a:xfrm>
            <a:off x="3288516" y="2405112"/>
            <a:ext cx="918703" cy="8640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t>357</a:t>
            </a:r>
          </a:p>
        </p:txBody>
      </p:sp>
      <p:sp>
        <p:nvSpPr>
          <p:cNvPr id="20" name="Elipse 19">
            <a:extLst>
              <a:ext uri="{FF2B5EF4-FFF2-40B4-BE49-F238E27FC236}">
                <a16:creationId xmlns="" xmlns:a16="http://schemas.microsoft.com/office/drawing/2014/main" id="{A2DCDEE8-8B19-47B0-9DD4-A3E683B81545}"/>
              </a:ext>
            </a:extLst>
          </p:cNvPr>
          <p:cNvSpPr/>
          <p:nvPr/>
        </p:nvSpPr>
        <p:spPr>
          <a:xfrm>
            <a:off x="4815446" y="2434570"/>
            <a:ext cx="918703" cy="8640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b="1" dirty="0"/>
              <a:t>358</a:t>
            </a:r>
          </a:p>
        </p:txBody>
      </p:sp>
      <p:sp>
        <p:nvSpPr>
          <p:cNvPr id="21" name="Elipse 20">
            <a:extLst>
              <a:ext uri="{FF2B5EF4-FFF2-40B4-BE49-F238E27FC236}">
                <a16:creationId xmlns="" xmlns:a16="http://schemas.microsoft.com/office/drawing/2014/main" id="{534A83B4-C87D-4963-ACDF-414EF2848142}"/>
              </a:ext>
            </a:extLst>
          </p:cNvPr>
          <p:cNvSpPr/>
          <p:nvPr/>
        </p:nvSpPr>
        <p:spPr>
          <a:xfrm>
            <a:off x="6327210" y="2434570"/>
            <a:ext cx="918703" cy="8640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t>359</a:t>
            </a:r>
          </a:p>
        </p:txBody>
      </p:sp>
      <p:sp>
        <p:nvSpPr>
          <p:cNvPr id="22" name="Elipse 21">
            <a:extLst>
              <a:ext uri="{FF2B5EF4-FFF2-40B4-BE49-F238E27FC236}">
                <a16:creationId xmlns="" xmlns:a16="http://schemas.microsoft.com/office/drawing/2014/main" id="{9F070195-F380-446E-8819-36811F7C2EEC}"/>
              </a:ext>
            </a:extLst>
          </p:cNvPr>
          <p:cNvSpPr/>
          <p:nvPr/>
        </p:nvSpPr>
        <p:spPr>
          <a:xfrm>
            <a:off x="7782208" y="2447617"/>
            <a:ext cx="918703" cy="8640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b="1" dirty="0"/>
              <a:t>701</a:t>
            </a:r>
          </a:p>
        </p:txBody>
      </p:sp>
      <p:sp>
        <p:nvSpPr>
          <p:cNvPr id="23" name="Rectángulo: esquinas redondeadas 22">
            <a:extLst>
              <a:ext uri="{FF2B5EF4-FFF2-40B4-BE49-F238E27FC236}">
                <a16:creationId xmlns="" xmlns:a16="http://schemas.microsoft.com/office/drawing/2014/main" id="{1917BE35-AB6E-4B72-BEF2-5AB7788C73A8}"/>
              </a:ext>
            </a:extLst>
          </p:cNvPr>
          <p:cNvSpPr/>
          <p:nvPr/>
        </p:nvSpPr>
        <p:spPr>
          <a:xfrm>
            <a:off x="576706" y="6053967"/>
            <a:ext cx="8280920" cy="60277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lnSpc>
                <a:spcPct val="150000"/>
              </a:lnSpc>
            </a:pPr>
            <a:r>
              <a:rPr lang="es-ES" sz="2400" b="1" i="1" dirty="0">
                <a:solidFill>
                  <a:schemeClr val="tx1"/>
                </a:solidFill>
                <a:latin typeface="Nutmeg Book" panose="00000400000000000000"/>
              </a:rPr>
              <a:t>Estructura Presupuestal – Programática – Organizacional</a:t>
            </a:r>
            <a:endParaRPr lang="es-MX" sz="2400" b="1" i="1" dirty="0">
              <a:solidFill>
                <a:schemeClr val="tx1"/>
              </a:solidFill>
            </a:endParaRPr>
          </a:p>
        </p:txBody>
      </p:sp>
      <p:sp>
        <p:nvSpPr>
          <p:cNvPr id="25" name="Globo: flecha hacia abajo 24">
            <a:extLst>
              <a:ext uri="{FF2B5EF4-FFF2-40B4-BE49-F238E27FC236}">
                <a16:creationId xmlns="" xmlns:a16="http://schemas.microsoft.com/office/drawing/2014/main" id="{6C928004-E34C-4274-BB57-94753D6421AB}"/>
              </a:ext>
            </a:extLst>
          </p:cNvPr>
          <p:cNvSpPr/>
          <p:nvPr/>
        </p:nvSpPr>
        <p:spPr>
          <a:xfrm>
            <a:off x="683568" y="1559767"/>
            <a:ext cx="7632848" cy="1224136"/>
          </a:xfrm>
          <a:prstGeom prst="downArrowCallout">
            <a:avLst>
              <a:gd name="adj1" fmla="val 21526"/>
              <a:gd name="adj2" fmla="val 33686"/>
              <a:gd name="adj3" fmla="val 25000"/>
              <a:gd name="adj4" fmla="val 64977"/>
            </a:avLst>
          </a:prstGeom>
          <a:ln w="38100"/>
        </p:spPr>
        <p:style>
          <a:lnRef idx="1">
            <a:schemeClr val="dk1"/>
          </a:lnRef>
          <a:fillRef idx="2">
            <a:schemeClr val="dk1"/>
          </a:fillRef>
          <a:effectRef idx="1">
            <a:schemeClr val="dk1"/>
          </a:effectRef>
          <a:fontRef idx="minor">
            <a:schemeClr val="dk1"/>
          </a:fontRef>
        </p:style>
        <p:txBody>
          <a:bodyPr rtlCol="0" anchor="ctr"/>
          <a:lstStyle/>
          <a:p>
            <a:pPr algn="ctr"/>
            <a:r>
              <a:rPr lang="es-ES" i="1" dirty="0">
                <a:solidFill>
                  <a:schemeClr val="tx1"/>
                </a:solidFill>
              </a:rPr>
              <a:t> </a:t>
            </a:r>
            <a:r>
              <a:rPr lang="es-MX" sz="2400" b="1" i="1" dirty="0">
                <a:solidFill>
                  <a:schemeClr val="tx1"/>
                </a:solidFill>
                <a:latin typeface="Nutmeg Book" panose="00000400000000000000"/>
                <a:cs typeface="Arial" panose="020B0604020202020204" pitchFamily="34" charset="0"/>
              </a:rPr>
              <a:t>Matriz de Indicadores para Resultados (MIR)</a:t>
            </a:r>
          </a:p>
        </p:txBody>
      </p:sp>
    </p:spTree>
    <p:extLst>
      <p:ext uri="{BB962C8B-B14F-4D97-AF65-F5344CB8AC3E}">
        <p14:creationId xmlns:p14="http://schemas.microsoft.com/office/powerpoint/2010/main" val="1448821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22</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a:p>
            <a:pPr algn="just"/>
            <a:r>
              <a:rPr lang="es-MX" b="1" i="1" dirty="0">
                <a:solidFill>
                  <a:srgbClr val="CC66FF"/>
                </a:solidFill>
                <a:latin typeface="Nutmeg Book" panose="00000400000000000000"/>
                <a:cs typeface="Arial" panose="020B0604020202020204" pitchFamily="34" charset="0"/>
              </a:rPr>
              <a:t>Componentes modificados en su codificación para el ejercicio 2021</a:t>
            </a:r>
          </a:p>
        </p:txBody>
      </p:sp>
      <p:graphicFrame>
        <p:nvGraphicFramePr>
          <p:cNvPr id="10" name="Tabla 9">
            <a:extLst>
              <a:ext uri="{FF2B5EF4-FFF2-40B4-BE49-F238E27FC236}">
                <a16:creationId xmlns="" xmlns:a16="http://schemas.microsoft.com/office/drawing/2014/main" id="{5766BAF7-B5F5-4B58-B893-B32B8D1316DA}"/>
              </a:ext>
            </a:extLst>
          </p:cNvPr>
          <p:cNvGraphicFramePr>
            <a:graphicFrameLocks noGrp="1"/>
          </p:cNvGraphicFramePr>
          <p:nvPr>
            <p:extLst>
              <p:ext uri="{D42A27DB-BD31-4B8C-83A1-F6EECF244321}">
                <p14:modId xmlns:p14="http://schemas.microsoft.com/office/powerpoint/2010/main" val="2286225915"/>
              </p:ext>
            </p:extLst>
          </p:nvPr>
        </p:nvGraphicFramePr>
        <p:xfrm>
          <a:off x="611560" y="1412776"/>
          <a:ext cx="7920879" cy="4787490"/>
        </p:xfrm>
        <a:graphic>
          <a:graphicData uri="http://schemas.openxmlformats.org/drawingml/2006/table">
            <a:tbl>
              <a:tblPr>
                <a:tableStyleId>{C4B1156A-380E-4F78-BDF5-A606A8083BF9}</a:tableStyleId>
              </a:tblPr>
              <a:tblGrid>
                <a:gridCol w="561091">
                  <a:extLst>
                    <a:ext uri="{9D8B030D-6E8A-4147-A177-3AD203B41FA5}">
                      <a16:colId xmlns="" xmlns:a16="http://schemas.microsoft.com/office/drawing/2014/main" val="566766626"/>
                    </a:ext>
                  </a:extLst>
                </a:gridCol>
                <a:gridCol w="872211">
                  <a:extLst>
                    <a:ext uri="{9D8B030D-6E8A-4147-A177-3AD203B41FA5}">
                      <a16:colId xmlns="" xmlns:a16="http://schemas.microsoft.com/office/drawing/2014/main" val="2812592483"/>
                    </a:ext>
                  </a:extLst>
                </a:gridCol>
                <a:gridCol w="829806">
                  <a:extLst>
                    <a:ext uri="{9D8B030D-6E8A-4147-A177-3AD203B41FA5}">
                      <a16:colId xmlns="" xmlns:a16="http://schemas.microsoft.com/office/drawing/2014/main" val="2568910383"/>
                    </a:ext>
                  </a:extLst>
                </a:gridCol>
                <a:gridCol w="5657771">
                  <a:extLst>
                    <a:ext uri="{9D8B030D-6E8A-4147-A177-3AD203B41FA5}">
                      <a16:colId xmlns="" xmlns:a16="http://schemas.microsoft.com/office/drawing/2014/main" val="3515803312"/>
                    </a:ext>
                  </a:extLst>
                </a:gridCol>
              </a:tblGrid>
              <a:tr h="605477">
                <a:tc>
                  <a:txBody>
                    <a:bodyPr/>
                    <a:lstStyle/>
                    <a:p>
                      <a:pPr algn="ctr" fontAlgn="ctr"/>
                      <a:r>
                        <a:rPr lang="es-MX" sz="1000" b="1" i="1" u="none" strike="noStrike" dirty="0">
                          <a:solidFill>
                            <a:schemeClr val="bg1"/>
                          </a:solidFill>
                          <a:effectLst/>
                        </a:rPr>
                        <a:t>PP</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tc>
                  <a:txBody>
                    <a:bodyPr/>
                    <a:lstStyle/>
                    <a:p>
                      <a:pPr algn="ctr" fontAlgn="ctr"/>
                      <a:r>
                        <a:rPr lang="es-MX" sz="1000" b="1" i="1" u="none" strike="noStrike" dirty="0">
                          <a:solidFill>
                            <a:schemeClr val="bg1"/>
                          </a:solidFill>
                          <a:effectLst/>
                        </a:rPr>
                        <a:t>COMPONENTE ANTEPROYECTO 13 AGOSTO 2020</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tc>
                  <a:txBody>
                    <a:bodyPr/>
                    <a:lstStyle/>
                    <a:p>
                      <a:pPr algn="ctr" fontAlgn="ctr"/>
                      <a:r>
                        <a:rPr lang="es-MX" sz="1000" b="1" i="1" u="none" strike="noStrike" dirty="0">
                          <a:solidFill>
                            <a:schemeClr val="bg1"/>
                          </a:solidFill>
                          <a:effectLst/>
                        </a:rPr>
                        <a:t>COMPONENTE APROBADO 2021</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tc>
                  <a:txBody>
                    <a:bodyPr/>
                    <a:lstStyle/>
                    <a:p>
                      <a:pPr algn="ctr" fontAlgn="ctr"/>
                      <a:r>
                        <a:rPr lang="es-MX" sz="1000" b="1" i="1" u="none" strike="noStrike" dirty="0">
                          <a:solidFill>
                            <a:schemeClr val="bg1"/>
                          </a:solidFill>
                          <a:effectLst/>
                        </a:rPr>
                        <a:t>NOMBRE DEL COMPONENTE</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extLst>
                  <a:ext uri="{0D108BD9-81ED-4DB2-BD59-A6C34878D82A}">
                    <a16:rowId xmlns="" xmlns:a16="http://schemas.microsoft.com/office/drawing/2014/main" val="3998541467"/>
                  </a:ext>
                </a:extLst>
              </a:tr>
              <a:tr h="130266">
                <a:tc>
                  <a:txBody>
                    <a:bodyPr/>
                    <a:lstStyle/>
                    <a:p>
                      <a:pPr algn="ctr" fontAlgn="ctr"/>
                      <a:r>
                        <a:rPr lang="es-MX" sz="900" b="1" i="1" u="none" strike="noStrike">
                          <a:effectLst/>
                        </a:rPr>
                        <a:t> </a:t>
                      </a:r>
                      <a:endParaRPr lang="es-MX" sz="9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900" b="1" i="1" u="none" strike="noStrike">
                          <a:effectLst/>
                        </a:rPr>
                        <a:t> </a:t>
                      </a:r>
                      <a:endParaRPr lang="es-MX" sz="9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900" b="1" i="1" u="none" strike="noStrike" dirty="0">
                          <a:effectLst/>
                        </a:rPr>
                        <a:t> </a:t>
                      </a:r>
                      <a:endParaRPr lang="es-MX" sz="90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00" b="1" i="1" u="none" strike="noStrike" dirty="0">
                          <a:effectLst/>
                        </a:rPr>
                        <a:t> </a:t>
                      </a:r>
                      <a:endParaRPr lang="es-MX" sz="100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589876168"/>
                  </a:ext>
                </a:extLst>
              </a:tr>
              <a:tr h="151109">
                <a:tc rowSpan="2">
                  <a:txBody>
                    <a:bodyPr/>
                    <a:lstStyle/>
                    <a:p>
                      <a:pPr algn="ctr" fontAlgn="ctr"/>
                      <a:r>
                        <a:rPr lang="es-MX" sz="1050" b="1" i="1" u="none" strike="noStrike">
                          <a:effectLst/>
                        </a:rPr>
                        <a:t>341</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dirty="0">
                          <a:effectLst/>
                        </a:rPr>
                        <a:t> </a:t>
                      </a:r>
                      <a:endParaRPr lang="es-MX" sz="105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50" b="1" i="1" u="none" strike="noStrike" dirty="0">
                          <a:effectLst/>
                        </a:rPr>
                        <a:t>SEGURIDAD COMUNITARIA</a:t>
                      </a:r>
                      <a:endParaRPr lang="es-MX" sz="105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675937518"/>
                  </a:ext>
                </a:extLst>
              </a:tr>
              <a:tr h="380377">
                <a:tc vMerge="1">
                  <a:txBody>
                    <a:bodyPr/>
                    <a:lstStyle/>
                    <a:p>
                      <a:endParaRPr lang="es-MX"/>
                    </a:p>
                  </a:txBody>
                  <a:tcPr/>
                </a:tc>
                <a:tc>
                  <a:txBody>
                    <a:bodyPr/>
                    <a:lstStyle/>
                    <a:p>
                      <a:pPr algn="ctr" fontAlgn="ctr"/>
                      <a:r>
                        <a:rPr lang="es-MX" sz="1000" b="1" i="1" u="none" strike="noStrike">
                          <a:effectLst/>
                        </a:rPr>
                        <a:t>A2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C2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dirty="0">
                          <a:effectLst/>
                        </a:rPr>
                        <a:t>Acciones de fortalecimiento a municipios de alta marginación del Estado de Jalisco, realizadas.</a:t>
                      </a:r>
                      <a:endParaRPr lang="es-MX" sz="100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206602690"/>
                  </a:ext>
                </a:extLst>
              </a:tr>
              <a:tr h="142772">
                <a:tc rowSpan="2">
                  <a:txBody>
                    <a:bodyPr/>
                    <a:lstStyle/>
                    <a:p>
                      <a:pPr algn="ctr" fontAlgn="ctr"/>
                      <a:r>
                        <a:rPr lang="es-MX" sz="1050" b="1" i="1" u="none" strike="noStrike">
                          <a:effectLst/>
                        </a:rPr>
                        <a:t>356</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400" b="1" i="1" u="none" strike="noStrike" dirty="0">
                          <a:effectLst/>
                        </a:rPr>
                        <a:t> </a:t>
                      </a:r>
                      <a:endParaRPr lang="es-MX" sz="140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50" b="1" i="1" u="none" strike="noStrike">
                          <a:effectLst/>
                        </a:rPr>
                        <a:t>SEGURIDAD FAMILIAR</a:t>
                      </a:r>
                      <a:endParaRPr lang="es-MX" sz="1050" b="1" i="1" u="none" strike="noStrike">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1279698751"/>
                  </a:ext>
                </a:extLst>
              </a:tr>
              <a:tr h="505432">
                <a:tc vMerge="1">
                  <a:txBody>
                    <a:bodyPr/>
                    <a:lstStyle/>
                    <a:p>
                      <a:endParaRPr lang="es-MX"/>
                    </a:p>
                  </a:txBody>
                  <a:tcPr/>
                </a:tc>
                <a:tc>
                  <a:txBody>
                    <a:bodyPr/>
                    <a:lstStyle/>
                    <a:p>
                      <a:pPr algn="ctr" fontAlgn="ctr"/>
                      <a:r>
                        <a:rPr lang="es-MX" sz="1000" b="1" i="1" u="none" strike="noStrike">
                          <a:effectLst/>
                        </a:rPr>
                        <a:t>B2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G2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t"/>
                      <a:r>
                        <a:rPr lang="es-MX" sz="1000" b="1" i="1" u="none" strike="noStrike" dirty="0">
                          <a:effectLst/>
                        </a:rPr>
                        <a:t>Acciones de prevención y atención para un entorno libre de violencia en mujeres y hombres generadoras o víctimas de violencia, realizadas.</a:t>
                      </a:r>
                      <a:endParaRPr lang="es-MX" sz="1000" b="1" i="1" u="none" strike="noStrike" dirty="0">
                        <a:solidFill>
                          <a:srgbClr val="000000"/>
                        </a:solidFill>
                        <a:effectLst/>
                        <a:latin typeface="Nutmeg Book" panose="00000400000000000000"/>
                      </a:endParaRPr>
                    </a:p>
                  </a:txBody>
                  <a:tcPr marL="5211" marR="5211" marT="5211" marB="0"/>
                </a:tc>
                <a:extLst>
                  <a:ext uri="{0D108BD9-81ED-4DB2-BD59-A6C34878D82A}">
                    <a16:rowId xmlns="" xmlns:a16="http://schemas.microsoft.com/office/drawing/2014/main" val="3170051547"/>
                  </a:ext>
                </a:extLst>
              </a:tr>
              <a:tr h="151109">
                <a:tc rowSpan="3">
                  <a:txBody>
                    <a:bodyPr/>
                    <a:lstStyle/>
                    <a:p>
                      <a:pPr algn="ctr" fontAlgn="ctr"/>
                      <a:r>
                        <a:rPr lang="es-MX" sz="1050" b="1" i="1" u="none" strike="noStrike">
                          <a:effectLst/>
                        </a:rPr>
                        <a:t>357</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400" b="1" i="1" u="none" strike="noStrike" dirty="0">
                          <a:effectLst/>
                        </a:rPr>
                        <a:t> </a:t>
                      </a:r>
                      <a:endParaRPr lang="es-MX" sz="140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50" b="1" i="1" u="none" strike="noStrike">
                          <a:effectLst/>
                        </a:rPr>
                        <a:t>SEGURIDAD ALIMENTARIA</a:t>
                      </a:r>
                      <a:endParaRPr lang="es-MX" sz="1050" b="1" i="1" u="none" strike="noStrike">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3218571974"/>
                  </a:ext>
                </a:extLst>
              </a:tr>
              <a:tr h="380377">
                <a:tc vMerge="1">
                  <a:txBody>
                    <a:bodyPr/>
                    <a:lstStyle/>
                    <a:p>
                      <a:endParaRPr lang="es-MX"/>
                    </a:p>
                  </a:txBody>
                  <a:tcPr/>
                </a:tc>
                <a:tc>
                  <a:txBody>
                    <a:bodyPr/>
                    <a:lstStyle/>
                    <a:p>
                      <a:pPr algn="ctr" fontAlgn="ctr"/>
                      <a:r>
                        <a:rPr lang="es-MX" sz="1000" b="1" i="1" u="none" strike="noStrike">
                          <a:effectLst/>
                        </a:rPr>
                        <a:t>I1</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C2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Acciones de fortalecimiento a Municipios con carencia de acceso a la alimentación, realizadas</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2685071493"/>
                  </a:ext>
                </a:extLst>
              </a:tr>
              <a:tr h="380377">
                <a:tc vMerge="1">
                  <a:txBody>
                    <a:bodyPr/>
                    <a:lstStyle/>
                    <a:p>
                      <a:endParaRPr lang="es-MX"/>
                    </a:p>
                  </a:txBody>
                  <a:tcPr/>
                </a:tc>
                <a:tc>
                  <a:txBody>
                    <a:bodyPr/>
                    <a:lstStyle/>
                    <a:p>
                      <a:pPr algn="ctr" fontAlgn="ctr"/>
                      <a:r>
                        <a:rPr lang="es-MX" sz="1000" b="1" i="1" u="none" strike="noStrike">
                          <a:effectLst/>
                        </a:rPr>
                        <a:t>I2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Apoyos alimentarios otorgados mediante el programa de Asistencia Social a personas de atención prioritaria. </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1539587005"/>
                  </a:ext>
                </a:extLst>
              </a:tr>
              <a:tr h="151109">
                <a:tc rowSpan="5">
                  <a:txBody>
                    <a:bodyPr/>
                    <a:lstStyle/>
                    <a:p>
                      <a:pPr algn="ctr" fontAlgn="ctr"/>
                      <a:r>
                        <a:rPr lang="es-MX" sz="1050" b="1" i="1" u="none" strike="noStrike">
                          <a:effectLst/>
                        </a:rPr>
                        <a:t>358</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400" b="1" i="1" u="none" strike="noStrike" dirty="0">
                          <a:effectLst/>
                        </a:rPr>
                        <a:t> </a:t>
                      </a:r>
                      <a:endParaRPr lang="es-MX" sz="1400" b="1" i="1" u="none" strike="noStrike" dirty="0">
                        <a:solidFill>
                          <a:srgbClr val="000000"/>
                        </a:solidFill>
                        <a:effectLst/>
                        <a:latin typeface="Nutmeg Book" panose="00000400000000000000"/>
                      </a:endParaRPr>
                    </a:p>
                  </a:txBody>
                  <a:tcPr marL="5211" marR="5211" marT="5211" marB="0" anchor="ctr"/>
                </a:tc>
                <a:tc>
                  <a:txBody>
                    <a:bodyPr/>
                    <a:lstStyle/>
                    <a:p>
                      <a:pPr algn="ctr" fontAlgn="b"/>
                      <a:r>
                        <a:rPr lang="es-MX" sz="1050" b="1" i="1" u="none" strike="noStrike">
                          <a:effectLst/>
                        </a:rPr>
                        <a:t>SEGURIDAD SOCIAL</a:t>
                      </a:r>
                      <a:endParaRPr lang="es-MX" sz="1050" b="1" i="1" u="none" strike="noStrike">
                        <a:solidFill>
                          <a:srgbClr val="000000"/>
                        </a:solidFill>
                        <a:effectLst/>
                        <a:latin typeface="Nutmeg Book" panose="00000400000000000000"/>
                      </a:endParaRPr>
                    </a:p>
                  </a:txBody>
                  <a:tcPr marL="5211" marR="5211" marT="5211" marB="0" anchor="b"/>
                </a:tc>
                <a:extLst>
                  <a:ext uri="{0D108BD9-81ED-4DB2-BD59-A6C34878D82A}">
                    <a16:rowId xmlns="" xmlns:a16="http://schemas.microsoft.com/office/drawing/2014/main" val="2482825334"/>
                  </a:ext>
                </a:extLst>
              </a:tr>
              <a:tr h="281375">
                <a:tc vMerge="1">
                  <a:txBody>
                    <a:bodyPr/>
                    <a:lstStyle/>
                    <a:p>
                      <a:endParaRPr lang="es-MX"/>
                    </a:p>
                  </a:txBody>
                  <a:tcPr/>
                </a:tc>
                <a:tc>
                  <a:txBody>
                    <a:bodyPr/>
                    <a:lstStyle/>
                    <a:p>
                      <a:pPr algn="ctr" fontAlgn="ctr"/>
                      <a:r>
                        <a:rPr lang="es-MX" sz="1000" b="1" i="1" u="none" strike="noStrike">
                          <a:effectLst/>
                        </a:rPr>
                        <a:t>I1</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A1</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Apoyos asistenciales a beneficiarios de grupos prioritarios, entregados.</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1363204392"/>
                  </a:ext>
                </a:extLst>
              </a:tr>
              <a:tr h="505432">
                <a:tc vMerge="1">
                  <a:txBody>
                    <a:bodyPr/>
                    <a:lstStyle/>
                    <a:p>
                      <a:endParaRPr lang="es-MX"/>
                    </a:p>
                  </a:txBody>
                  <a:tcPr/>
                </a:tc>
                <a:tc>
                  <a:txBody>
                    <a:bodyPr/>
                    <a:lstStyle/>
                    <a:p>
                      <a:pPr algn="ctr" fontAlgn="ctr"/>
                      <a:r>
                        <a:rPr lang="es-MX" sz="1000" b="1" i="1" u="none" strike="noStrike">
                          <a:effectLst/>
                        </a:rPr>
                        <a:t>A3</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C3</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Apoyos económicos a grupos, instituciones y/o municipios para el fortalecimiento de la atención de grupos prioritarios, entregados. </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3040734120"/>
                  </a:ext>
                </a:extLst>
              </a:tr>
              <a:tr h="380377">
                <a:tc vMerge="1">
                  <a:txBody>
                    <a:bodyPr/>
                    <a:lstStyle/>
                    <a:p>
                      <a:endParaRPr lang="es-MX"/>
                    </a:p>
                  </a:txBody>
                  <a:tcPr/>
                </a:tc>
                <a:tc>
                  <a:txBody>
                    <a:bodyPr/>
                    <a:lstStyle/>
                    <a:p>
                      <a:pPr algn="ctr" fontAlgn="ctr"/>
                      <a:r>
                        <a:rPr lang="es-MX" sz="1000" b="1" i="1" u="none" strike="noStrike">
                          <a:effectLst/>
                        </a:rPr>
                        <a:t>I2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Servicios y acciones de atención integral a beneficiarios de grupos prioritarios, otorgados.</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4152183042"/>
                  </a:ext>
                </a:extLst>
              </a:tr>
              <a:tr h="380377">
                <a:tc vMerge="1">
                  <a:txBody>
                    <a:bodyPr/>
                    <a:lstStyle/>
                    <a:p>
                      <a:endParaRPr lang="es-MX"/>
                    </a:p>
                  </a:txBody>
                  <a:tcPr/>
                </a:tc>
                <a:tc>
                  <a:txBody>
                    <a:bodyPr/>
                    <a:lstStyle/>
                    <a:p>
                      <a:pPr algn="ctr" fontAlgn="ctr"/>
                      <a:r>
                        <a:rPr lang="es-MX" sz="1000" b="1" i="1" u="none" strike="noStrike">
                          <a:effectLst/>
                        </a:rPr>
                        <a:t>I4</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A4</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dirty="0">
                          <a:effectLst/>
                        </a:rPr>
                        <a:t>Acciones de fortalecimiento para beneficiarios y personal  operativo de instituciones y municipios, realizadas.</a:t>
                      </a:r>
                      <a:endParaRPr lang="es-MX" sz="100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 xmlns:a16="http://schemas.microsoft.com/office/drawing/2014/main" val="2908074440"/>
                  </a:ext>
                </a:extLst>
              </a:tr>
            </a:tbl>
          </a:graphicData>
        </a:graphic>
      </p:graphicFrame>
      <p:sp>
        <p:nvSpPr>
          <p:cNvPr id="11" name="Flecha: hacia arriba 10">
            <a:extLst>
              <a:ext uri="{FF2B5EF4-FFF2-40B4-BE49-F238E27FC236}">
                <a16:creationId xmlns="" xmlns:a16="http://schemas.microsoft.com/office/drawing/2014/main" id="{55389924-4CA5-419D-8625-F80B7073825F}"/>
              </a:ext>
            </a:extLst>
          </p:cNvPr>
          <p:cNvSpPr/>
          <p:nvPr/>
        </p:nvSpPr>
        <p:spPr>
          <a:xfrm>
            <a:off x="1989076" y="6260886"/>
            <a:ext cx="936104" cy="288032"/>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92743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23</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3" name="Imagen 2">
            <a:extLst>
              <a:ext uri="{FF2B5EF4-FFF2-40B4-BE49-F238E27FC236}">
                <a16:creationId xmlns="" xmlns:a16="http://schemas.microsoft.com/office/drawing/2014/main" id="{3E18469F-C029-41AC-8888-E3FBD54D5601}"/>
              </a:ext>
            </a:extLst>
          </p:cNvPr>
          <p:cNvPicPr>
            <a:picLocks noChangeAspect="1"/>
          </p:cNvPicPr>
          <p:nvPr/>
        </p:nvPicPr>
        <p:blipFill>
          <a:blip r:embed="rId2"/>
          <a:stretch>
            <a:fillRect/>
          </a:stretch>
        </p:blipFill>
        <p:spPr>
          <a:xfrm>
            <a:off x="0" y="2060848"/>
            <a:ext cx="9144000" cy="1953018"/>
          </a:xfrm>
          <a:prstGeom prst="rect">
            <a:avLst/>
          </a:prstGeom>
          <a:ln w="3175">
            <a:solidFill>
              <a:schemeClr val="tx1"/>
            </a:solidFill>
          </a:ln>
        </p:spPr>
      </p:pic>
      <p:sp>
        <p:nvSpPr>
          <p:cNvPr id="5" name="Rectángulo: esquinas diagonales redondeadas 4">
            <a:extLst>
              <a:ext uri="{FF2B5EF4-FFF2-40B4-BE49-F238E27FC236}">
                <a16:creationId xmlns="" xmlns:a16="http://schemas.microsoft.com/office/drawing/2014/main" id="{0B8DE72D-2484-4D5C-A8A4-D20D8E249AD4}"/>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341 Seguridad Comunitaria</a:t>
            </a:r>
          </a:p>
        </p:txBody>
      </p:sp>
    </p:spTree>
    <p:extLst>
      <p:ext uri="{BB962C8B-B14F-4D97-AF65-F5344CB8AC3E}">
        <p14:creationId xmlns:p14="http://schemas.microsoft.com/office/powerpoint/2010/main" val="1346654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24</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5" name="Rectángulo: esquinas diagonales redondeadas 4">
            <a:extLst>
              <a:ext uri="{FF2B5EF4-FFF2-40B4-BE49-F238E27FC236}">
                <a16:creationId xmlns="" xmlns:a16="http://schemas.microsoft.com/office/drawing/2014/main" id="{0B8DE72D-2484-4D5C-A8A4-D20D8E249AD4}"/>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341 Seguridad Comunitaria</a:t>
            </a:r>
          </a:p>
        </p:txBody>
      </p:sp>
      <p:graphicFrame>
        <p:nvGraphicFramePr>
          <p:cNvPr id="8" name="Gráfico 7">
            <a:extLst>
              <a:ext uri="{FF2B5EF4-FFF2-40B4-BE49-F238E27FC236}">
                <a16:creationId xmlns="" xmlns:a16="http://schemas.microsoft.com/office/drawing/2014/main" id="{C9590784-A2FF-4C0A-9689-DE372883C029}"/>
              </a:ext>
            </a:extLst>
          </p:cNvPr>
          <p:cNvGraphicFramePr>
            <a:graphicFrameLocks/>
          </p:cNvGraphicFramePr>
          <p:nvPr>
            <p:extLst>
              <p:ext uri="{D42A27DB-BD31-4B8C-83A1-F6EECF244321}">
                <p14:modId xmlns:p14="http://schemas.microsoft.com/office/powerpoint/2010/main" val="2139694206"/>
              </p:ext>
            </p:extLst>
          </p:nvPr>
        </p:nvGraphicFramePr>
        <p:xfrm>
          <a:off x="1079612" y="2204864"/>
          <a:ext cx="6984776" cy="324036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ángulo: esquinas diagonales redondeadas 8">
            <a:extLst>
              <a:ext uri="{FF2B5EF4-FFF2-40B4-BE49-F238E27FC236}">
                <a16:creationId xmlns="" xmlns:a16="http://schemas.microsoft.com/office/drawing/2014/main" id="{480A962B-034F-4375-8054-EB296380592F}"/>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$24´611,660.00</a:t>
            </a:r>
          </a:p>
        </p:txBody>
      </p:sp>
    </p:spTree>
    <p:extLst>
      <p:ext uri="{BB962C8B-B14F-4D97-AF65-F5344CB8AC3E}">
        <p14:creationId xmlns:p14="http://schemas.microsoft.com/office/powerpoint/2010/main" val="180996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25</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6" name="Imagen 5">
            <a:extLst>
              <a:ext uri="{FF2B5EF4-FFF2-40B4-BE49-F238E27FC236}">
                <a16:creationId xmlns="" xmlns:a16="http://schemas.microsoft.com/office/drawing/2014/main" id="{BF162C8C-A27C-4AE0-8303-D695B809CFB1}"/>
              </a:ext>
            </a:extLst>
          </p:cNvPr>
          <p:cNvPicPr>
            <a:picLocks noChangeAspect="1"/>
          </p:cNvPicPr>
          <p:nvPr/>
        </p:nvPicPr>
        <p:blipFill>
          <a:blip r:embed="rId2"/>
          <a:stretch>
            <a:fillRect/>
          </a:stretch>
        </p:blipFill>
        <p:spPr>
          <a:xfrm>
            <a:off x="0" y="2060848"/>
            <a:ext cx="9144000" cy="3317258"/>
          </a:xfrm>
          <a:prstGeom prst="rect">
            <a:avLst/>
          </a:prstGeom>
          <a:ln w="3175">
            <a:solidFill>
              <a:schemeClr val="tx1"/>
            </a:solidFill>
          </a:ln>
        </p:spPr>
      </p:pic>
      <p:sp>
        <p:nvSpPr>
          <p:cNvPr id="9" name="Rectángulo: esquinas diagonales redondeadas 8">
            <a:extLst>
              <a:ext uri="{FF2B5EF4-FFF2-40B4-BE49-F238E27FC236}">
                <a16:creationId xmlns="" xmlns:a16="http://schemas.microsoft.com/office/drawing/2014/main" id="{B77518E2-E32F-4373-B728-0F9A2A7FFF17}"/>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356 Seguridad Familiar</a:t>
            </a:r>
          </a:p>
        </p:txBody>
      </p:sp>
    </p:spTree>
    <p:extLst>
      <p:ext uri="{BB962C8B-B14F-4D97-AF65-F5344CB8AC3E}">
        <p14:creationId xmlns:p14="http://schemas.microsoft.com/office/powerpoint/2010/main" val="5770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26</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9" name="Rectángulo: esquinas diagonales redondeadas 8">
            <a:extLst>
              <a:ext uri="{FF2B5EF4-FFF2-40B4-BE49-F238E27FC236}">
                <a16:creationId xmlns="" xmlns:a16="http://schemas.microsoft.com/office/drawing/2014/main" id="{B77518E2-E32F-4373-B728-0F9A2A7FFF17}"/>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356 Seguridad Familiar</a:t>
            </a:r>
          </a:p>
        </p:txBody>
      </p:sp>
      <p:graphicFrame>
        <p:nvGraphicFramePr>
          <p:cNvPr id="10" name="Gráfico 9">
            <a:extLst>
              <a:ext uri="{FF2B5EF4-FFF2-40B4-BE49-F238E27FC236}">
                <a16:creationId xmlns="" xmlns:a16="http://schemas.microsoft.com/office/drawing/2014/main" id="{3599D1AE-A29D-4855-A809-A4C0BA1F76FD}"/>
              </a:ext>
            </a:extLst>
          </p:cNvPr>
          <p:cNvGraphicFramePr>
            <a:graphicFrameLocks/>
          </p:cNvGraphicFramePr>
          <p:nvPr>
            <p:extLst>
              <p:ext uri="{D42A27DB-BD31-4B8C-83A1-F6EECF244321}">
                <p14:modId xmlns:p14="http://schemas.microsoft.com/office/powerpoint/2010/main" val="3282559800"/>
              </p:ext>
            </p:extLst>
          </p:nvPr>
        </p:nvGraphicFramePr>
        <p:xfrm>
          <a:off x="1043608" y="2276872"/>
          <a:ext cx="7056784"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ángulo: esquinas diagonales redondeadas 10">
            <a:extLst>
              <a:ext uri="{FF2B5EF4-FFF2-40B4-BE49-F238E27FC236}">
                <a16:creationId xmlns="" xmlns:a16="http://schemas.microsoft.com/office/drawing/2014/main" id="{D2375D61-832E-41F5-92C7-7EDEF8B27289}"/>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$32´507,545.00</a:t>
            </a:r>
          </a:p>
        </p:txBody>
      </p:sp>
    </p:spTree>
    <p:extLst>
      <p:ext uri="{BB962C8B-B14F-4D97-AF65-F5344CB8AC3E}">
        <p14:creationId xmlns:p14="http://schemas.microsoft.com/office/powerpoint/2010/main" val="3967608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27</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3" name="Imagen 2">
            <a:extLst>
              <a:ext uri="{FF2B5EF4-FFF2-40B4-BE49-F238E27FC236}">
                <a16:creationId xmlns="" xmlns:a16="http://schemas.microsoft.com/office/drawing/2014/main" id="{7751CF18-BFE9-4D4C-8322-00E6CC497673}"/>
              </a:ext>
            </a:extLst>
          </p:cNvPr>
          <p:cNvPicPr>
            <a:picLocks noChangeAspect="1"/>
          </p:cNvPicPr>
          <p:nvPr/>
        </p:nvPicPr>
        <p:blipFill>
          <a:blip r:embed="rId2"/>
          <a:stretch>
            <a:fillRect/>
          </a:stretch>
        </p:blipFill>
        <p:spPr>
          <a:xfrm>
            <a:off x="0" y="2047543"/>
            <a:ext cx="9144000" cy="2893625"/>
          </a:xfrm>
          <a:prstGeom prst="rect">
            <a:avLst/>
          </a:prstGeom>
          <a:ln w="3175">
            <a:solidFill>
              <a:schemeClr val="tx1"/>
            </a:solidFill>
          </a:ln>
        </p:spPr>
      </p:pic>
      <p:sp>
        <p:nvSpPr>
          <p:cNvPr id="8" name="Rectángulo: esquinas diagonales redondeadas 7">
            <a:extLst>
              <a:ext uri="{FF2B5EF4-FFF2-40B4-BE49-F238E27FC236}">
                <a16:creationId xmlns="" xmlns:a16="http://schemas.microsoft.com/office/drawing/2014/main" id="{E2CE3624-E337-481C-B319-E122C5BE1B29}"/>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357 Seguridad Alimentaria</a:t>
            </a:r>
          </a:p>
        </p:txBody>
      </p:sp>
    </p:spTree>
    <p:extLst>
      <p:ext uri="{BB962C8B-B14F-4D97-AF65-F5344CB8AC3E}">
        <p14:creationId xmlns:p14="http://schemas.microsoft.com/office/powerpoint/2010/main" val="384048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28</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8" name="Rectángulo: esquinas diagonales redondeadas 7">
            <a:extLst>
              <a:ext uri="{FF2B5EF4-FFF2-40B4-BE49-F238E27FC236}">
                <a16:creationId xmlns="" xmlns:a16="http://schemas.microsoft.com/office/drawing/2014/main" id="{E2CE3624-E337-481C-B319-E122C5BE1B29}"/>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357 Seguridad Alimentaria</a:t>
            </a:r>
          </a:p>
        </p:txBody>
      </p:sp>
      <p:graphicFrame>
        <p:nvGraphicFramePr>
          <p:cNvPr id="6" name="Gráfico 5">
            <a:extLst>
              <a:ext uri="{FF2B5EF4-FFF2-40B4-BE49-F238E27FC236}">
                <a16:creationId xmlns="" xmlns:a16="http://schemas.microsoft.com/office/drawing/2014/main" id="{B378F0B4-3950-4EC8-BA46-51576EDEF9F9}"/>
              </a:ext>
            </a:extLst>
          </p:cNvPr>
          <p:cNvGraphicFramePr>
            <a:graphicFrameLocks/>
          </p:cNvGraphicFramePr>
          <p:nvPr>
            <p:extLst>
              <p:ext uri="{D42A27DB-BD31-4B8C-83A1-F6EECF244321}">
                <p14:modId xmlns:p14="http://schemas.microsoft.com/office/powerpoint/2010/main" val="2451606865"/>
              </p:ext>
            </p:extLst>
          </p:nvPr>
        </p:nvGraphicFramePr>
        <p:xfrm>
          <a:off x="1043608" y="2132856"/>
          <a:ext cx="7128792"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ángulo: esquinas diagonales redondeadas 8">
            <a:extLst>
              <a:ext uri="{FF2B5EF4-FFF2-40B4-BE49-F238E27FC236}">
                <a16:creationId xmlns="" xmlns:a16="http://schemas.microsoft.com/office/drawing/2014/main" id="{BFEACCFD-C301-46AD-AD42-69FC10F28D8B}"/>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$604´297,387.00</a:t>
            </a:r>
          </a:p>
        </p:txBody>
      </p:sp>
    </p:spTree>
    <p:extLst>
      <p:ext uri="{BB962C8B-B14F-4D97-AF65-F5344CB8AC3E}">
        <p14:creationId xmlns:p14="http://schemas.microsoft.com/office/powerpoint/2010/main" val="1182954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29</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2" name="Imagen 1">
            <a:extLst>
              <a:ext uri="{FF2B5EF4-FFF2-40B4-BE49-F238E27FC236}">
                <a16:creationId xmlns="" xmlns:a16="http://schemas.microsoft.com/office/drawing/2014/main" id="{5F345407-7C31-4961-BB86-6EC18BE05769}"/>
              </a:ext>
            </a:extLst>
          </p:cNvPr>
          <p:cNvPicPr>
            <a:picLocks noChangeAspect="1"/>
          </p:cNvPicPr>
          <p:nvPr/>
        </p:nvPicPr>
        <p:blipFill>
          <a:blip r:embed="rId2"/>
          <a:stretch>
            <a:fillRect/>
          </a:stretch>
        </p:blipFill>
        <p:spPr>
          <a:xfrm>
            <a:off x="0" y="2060848"/>
            <a:ext cx="9144000" cy="2907986"/>
          </a:xfrm>
          <a:prstGeom prst="rect">
            <a:avLst/>
          </a:prstGeom>
          <a:ln w="3175">
            <a:solidFill>
              <a:schemeClr val="tx1"/>
            </a:solidFill>
          </a:ln>
        </p:spPr>
      </p:pic>
      <p:sp>
        <p:nvSpPr>
          <p:cNvPr id="5" name="Rectángulo: esquinas diagonales redondeadas 4">
            <a:extLst>
              <a:ext uri="{FF2B5EF4-FFF2-40B4-BE49-F238E27FC236}">
                <a16:creationId xmlns="" xmlns:a16="http://schemas.microsoft.com/office/drawing/2014/main" id="{1AB3AF45-0040-46FA-90B0-78BD253AC255}"/>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358 Seguridad Social</a:t>
            </a:r>
          </a:p>
        </p:txBody>
      </p:sp>
    </p:spTree>
    <p:extLst>
      <p:ext uri="{BB962C8B-B14F-4D97-AF65-F5344CB8AC3E}">
        <p14:creationId xmlns:p14="http://schemas.microsoft.com/office/powerpoint/2010/main" val="265202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a:t>
            </a:fld>
            <a:endParaRPr lang="es-MX" sz="1000" b="1" dirty="0">
              <a:latin typeface="Bahnschrift" panose="020B0502040204020203"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996857523"/>
              </p:ext>
            </p:extLst>
          </p:nvPr>
        </p:nvGraphicFramePr>
        <p:xfrm>
          <a:off x="971600" y="1340768"/>
          <a:ext cx="7200800" cy="5349240"/>
        </p:xfrm>
        <a:graphic>
          <a:graphicData uri="http://schemas.openxmlformats.org/drawingml/2006/table">
            <a:tbl>
              <a:tblPr firstRow="1" bandRow="1">
                <a:tableStyleId>{5C22544A-7EE6-4342-B048-85BDC9FD1C3A}</a:tableStyleId>
              </a:tblPr>
              <a:tblGrid>
                <a:gridCol w="1689984">
                  <a:extLst>
                    <a:ext uri="{9D8B030D-6E8A-4147-A177-3AD203B41FA5}">
                      <a16:colId xmlns="" xmlns:a16="http://schemas.microsoft.com/office/drawing/2014/main" val="20000"/>
                    </a:ext>
                  </a:extLst>
                </a:gridCol>
                <a:gridCol w="5510816">
                  <a:extLst>
                    <a:ext uri="{9D8B030D-6E8A-4147-A177-3AD203B41FA5}">
                      <a16:colId xmlns="" xmlns:a16="http://schemas.microsoft.com/office/drawing/2014/main" val="20001"/>
                    </a:ext>
                  </a:extLst>
                </a:gridCol>
              </a:tblGrid>
              <a:tr h="370840">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MX" b="1" dirty="0">
                          <a:solidFill>
                            <a:schemeClr val="tx1"/>
                          </a:solidFill>
                          <a:latin typeface="Nutmeg Book" panose="00000400000000000000" pitchFamily="2" charset="0"/>
                          <a:cs typeface="Arial" panose="020B0604020202020204" pitchFamily="34" charset="0"/>
                        </a:rPr>
                        <a:t>Integrantes de la Junta de Gobierno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just"/>
                      <a:endParaRPr lang="es-MX"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Presidente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MX" b="1" dirty="0">
                          <a:solidFill>
                            <a:schemeClr val="tx1"/>
                          </a:solidFill>
                          <a:latin typeface="Nutmeg Book" panose="00000400000000000000" pitchFamily="2" charset="0"/>
                          <a:cs typeface="Arial" panose="020B0604020202020204" pitchFamily="34" charset="0"/>
                        </a:rPr>
                        <a:t>Mtro. Jose Miguel Santos Zepeda</a:t>
                      </a:r>
                    </a:p>
                    <a:p>
                      <a:pPr algn="just"/>
                      <a:r>
                        <a:rPr lang="es-MX" sz="1800" b="0" i="0" u="none" strike="noStrike" kern="1200" baseline="0" dirty="0">
                          <a:solidFill>
                            <a:schemeClr val="tx1"/>
                          </a:solidFill>
                          <a:latin typeface="Nutmeg Book" panose="00000400000000000000" pitchFamily="2" charset="0"/>
                          <a:ea typeface="+mn-ea"/>
                          <a:cs typeface="Arial" panose="020B0604020202020204" pitchFamily="34" charset="0"/>
                        </a:rPr>
                        <a:t>Secretario del Sistema de Asistencia Social, del Gobierno del Estado de Jalisco</a:t>
                      </a:r>
                      <a:endParaRPr lang="es-MX" b="0" dirty="0">
                        <a:solidFill>
                          <a:schemeClr val="tx1"/>
                        </a:solidFill>
                        <a:latin typeface="Nutmeg Book" panose="00000400000000000000" pitchFamily="2"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Consejeros: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s-MX" b="1" dirty="0">
                          <a:solidFill>
                            <a:schemeClr val="tx1"/>
                          </a:solidFill>
                          <a:latin typeface="Nutmeg Book" panose="00000400000000000000" pitchFamily="2" charset="0"/>
                          <a:cs typeface="Arial" panose="020B0604020202020204" pitchFamily="34" charset="0"/>
                        </a:rPr>
                        <a:t>Mtro.</a:t>
                      </a:r>
                      <a:r>
                        <a:rPr lang="es-MX" b="1" baseline="0" dirty="0">
                          <a:solidFill>
                            <a:schemeClr val="tx1"/>
                          </a:solidFill>
                          <a:latin typeface="Nutmeg Book" panose="00000400000000000000" pitchFamily="2" charset="0"/>
                          <a:cs typeface="Arial" panose="020B0604020202020204" pitchFamily="34" charset="0"/>
                        </a:rPr>
                        <a:t> Juan Enrique Ibarra Pedroza</a:t>
                      </a:r>
                    </a:p>
                    <a:p>
                      <a:pPr algn="just"/>
                      <a:r>
                        <a:rPr lang="es-MX" b="0" baseline="0" dirty="0">
                          <a:solidFill>
                            <a:schemeClr val="tx1"/>
                          </a:solidFill>
                          <a:latin typeface="Nutmeg Book" panose="00000400000000000000" pitchFamily="2" charset="0"/>
                          <a:cs typeface="Arial" panose="020B0604020202020204" pitchFamily="34" charset="0"/>
                        </a:rPr>
                        <a:t>Secretario General de Gobierno, del Estado de Jalisco</a:t>
                      </a:r>
                    </a:p>
                    <a:p>
                      <a:pPr algn="just"/>
                      <a:r>
                        <a:rPr lang="es-MX" b="1" baseline="0" dirty="0">
                          <a:solidFill>
                            <a:schemeClr val="tx1"/>
                          </a:solidFill>
                          <a:latin typeface="Nutmeg Book" panose="00000400000000000000" pitchFamily="2" charset="0"/>
                          <a:cs typeface="Arial" panose="020B0604020202020204" pitchFamily="34" charset="0"/>
                        </a:rPr>
                        <a:t>Mtro. Juan Partida Morales</a:t>
                      </a:r>
                    </a:p>
                    <a:p>
                      <a:pPr algn="just"/>
                      <a:r>
                        <a:rPr lang="es-MX" b="0" dirty="0">
                          <a:solidFill>
                            <a:schemeClr val="tx1"/>
                          </a:solidFill>
                          <a:latin typeface="Nutmeg Book" panose="00000400000000000000" pitchFamily="2" charset="0"/>
                          <a:cs typeface="Arial" panose="020B0604020202020204" pitchFamily="34" charset="0"/>
                        </a:rPr>
                        <a:t>Secretario de la Hacienda</a:t>
                      </a:r>
                      <a:r>
                        <a:rPr lang="es-MX" b="0" baseline="0" dirty="0">
                          <a:solidFill>
                            <a:schemeClr val="tx1"/>
                          </a:solidFill>
                          <a:latin typeface="Nutmeg Book" panose="00000400000000000000" pitchFamily="2" charset="0"/>
                          <a:cs typeface="Arial" panose="020B0604020202020204" pitchFamily="34" charset="0"/>
                        </a:rPr>
                        <a:t> Pública, del Gobierno del Estado de Jalisco</a:t>
                      </a:r>
                    </a:p>
                    <a:p>
                      <a:pPr algn="just"/>
                      <a:r>
                        <a:rPr lang="es-MX" b="1" baseline="0" dirty="0">
                          <a:solidFill>
                            <a:schemeClr val="tx1"/>
                          </a:solidFill>
                          <a:latin typeface="Nutmeg Book" panose="00000400000000000000" pitchFamily="2" charset="0"/>
                          <a:cs typeface="Arial" panose="020B0604020202020204" pitchFamily="34" charset="0"/>
                        </a:rPr>
                        <a:t>Mtra. María Teresa Brito Serrano</a:t>
                      </a:r>
                    </a:p>
                    <a:p>
                      <a:pPr algn="just"/>
                      <a:r>
                        <a:rPr lang="es-MX" b="0" baseline="0" dirty="0">
                          <a:solidFill>
                            <a:schemeClr val="tx1"/>
                          </a:solidFill>
                          <a:latin typeface="Nutmeg Book" panose="00000400000000000000" pitchFamily="2" charset="0"/>
                          <a:cs typeface="Arial" panose="020B0604020202020204" pitchFamily="34" charset="0"/>
                        </a:rPr>
                        <a:t>Contralora del Gobierno del Estado de Jalisco</a:t>
                      </a:r>
                    </a:p>
                    <a:p>
                      <a:pPr algn="just"/>
                      <a:r>
                        <a:rPr lang="es-MX" b="1" baseline="0" dirty="0">
                          <a:solidFill>
                            <a:schemeClr val="tx1"/>
                          </a:solidFill>
                          <a:latin typeface="Nutmeg Book" panose="00000400000000000000" pitchFamily="2" charset="0"/>
                          <a:cs typeface="Arial" panose="020B0604020202020204" pitchFamily="34" charset="0"/>
                        </a:rPr>
                        <a:t>Mtra. Anna Bárbara Casillas García</a:t>
                      </a:r>
                    </a:p>
                    <a:p>
                      <a:pPr marL="0" marR="0" indent="0" algn="just" defTabSz="914400" rtl="0" eaLnBrk="1" fontAlgn="auto" latinLnBrk="0" hangingPunct="1">
                        <a:lnSpc>
                          <a:spcPct val="100000"/>
                        </a:lnSpc>
                        <a:spcBef>
                          <a:spcPts val="0"/>
                        </a:spcBef>
                        <a:spcAft>
                          <a:spcPts val="0"/>
                        </a:spcAft>
                        <a:buClrTx/>
                        <a:buSzTx/>
                        <a:buFontTx/>
                        <a:buNone/>
                        <a:tabLst/>
                        <a:defRPr/>
                      </a:pPr>
                      <a:r>
                        <a:rPr lang="es-MX" b="0" baseline="0" dirty="0">
                          <a:solidFill>
                            <a:schemeClr val="tx1"/>
                          </a:solidFill>
                          <a:latin typeface="Nutmeg Book" panose="00000400000000000000" pitchFamily="2" charset="0"/>
                          <a:cs typeface="Arial" panose="020B0604020202020204" pitchFamily="34" charset="0"/>
                        </a:rPr>
                        <a:t>Coordinadora General Estratégica de Desarrollo Social, del Gobierno del Estado de Jalisco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522427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30</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5" name="Rectángulo: esquinas diagonales redondeadas 4">
            <a:extLst>
              <a:ext uri="{FF2B5EF4-FFF2-40B4-BE49-F238E27FC236}">
                <a16:creationId xmlns="" xmlns:a16="http://schemas.microsoft.com/office/drawing/2014/main" id="{1AB3AF45-0040-46FA-90B0-78BD253AC255}"/>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358 Seguridad Social</a:t>
            </a:r>
          </a:p>
        </p:txBody>
      </p:sp>
      <p:graphicFrame>
        <p:nvGraphicFramePr>
          <p:cNvPr id="6" name="Gráfico 5">
            <a:extLst>
              <a:ext uri="{FF2B5EF4-FFF2-40B4-BE49-F238E27FC236}">
                <a16:creationId xmlns="" xmlns:a16="http://schemas.microsoft.com/office/drawing/2014/main" id="{E3B50FB1-E480-4241-BDF7-4D545317742D}"/>
              </a:ext>
            </a:extLst>
          </p:cNvPr>
          <p:cNvGraphicFramePr>
            <a:graphicFrameLocks/>
          </p:cNvGraphicFramePr>
          <p:nvPr>
            <p:extLst>
              <p:ext uri="{D42A27DB-BD31-4B8C-83A1-F6EECF244321}">
                <p14:modId xmlns:p14="http://schemas.microsoft.com/office/powerpoint/2010/main" val="3208518883"/>
              </p:ext>
            </p:extLst>
          </p:nvPr>
        </p:nvGraphicFramePr>
        <p:xfrm>
          <a:off x="1043608" y="2132856"/>
          <a:ext cx="7200800"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esquinas diagonales redondeadas 7">
            <a:extLst>
              <a:ext uri="{FF2B5EF4-FFF2-40B4-BE49-F238E27FC236}">
                <a16:creationId xmlns="" xmlns:a16="http://schemas.microsoft.com/office/drawing/2014/main" id="{7057FEFB-2498-49CD-B342-9A8876C0EF1C}"/>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$184´975,568.00</a:t>
            </a:r>
          </a:p>
        </p:txBody>
      </p:sp>
    </p:spTree>
    <p:extLst>
      <p:ext uri="{BB962C8B-B14F-4D97-AF65-F5344CB8AC3E}">
        <p14:creationId xmlns:p14="http://schemas.microsoft.com/office/powerpoint/2010/main" val="2893394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31</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2" name="Imagen 1">
            <a:extLst>
              <a:ext uri="{FF2B5EF4-FFF2-40B4-BE49-F238E27FC236}">
                <a16:creationId xmlns="" xmlns:a16="http://schemas.microsoft.com/office/drawing/2014/main" id="{6FAF053F-6739-447E-AFDC-5B2DFDF51F18}"/>
              </a:ext>
            </a:extLst>
          </p:cNvPr>
          <p:cNvPicPr>
            <a:picLocks noChangeAspect="1"/>
          </p:cNvPicPr>
          <p:nvPr/>
        </p:nvPicPr>
        <p:blipFill>
          <a:blip r:embed="rId2"/>
          <a:stretch>
            <a:fillRect/>
          </a:stretch>
        </p:blipFill>
        <p:spPr>
          <a:xfrm>
            <a:off x="0" y="2060848"/>
            <a:ext cx="9144000" cy="2839774"/>
          </a:xfrm>
          <a:prstGeom prst="rect">
            <a:avLst/>
          </a:prstGeom>
          <a:ln w="3175">
            <a:solidFill>
              <a:schemeClr val="tx1"/>
            </a:solidFill>
          </a:ln>
        </p:spPr>
      </p:pic>
      <p:sp>
        <p:nvSpPr>
          <p:cNvPr id="5" name="Rectángulo: esquinas diagonales redondeadas 4">
            <a:extLst>
              <a:ext uri="{FF2B5EF4-FFF2-40B4-BE49-F238E27FC236}">
                <a16:creationId xmlns="" xmlns:a16="http://schemas.microsoft.com/office/drawing/2014/main" id="{21AD8ECD-B117-47A1-B955-6427A1DEFB2B}"/>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359 Gestión administrativo, íntegro, eficiente y transparente</a:t>
            </a:r>
          </a:p>
        </p:txBody>
      </p:sp>
    </p:spTree>
    <p:extLst>
      <p:ext uri="{BB962C8B-B14F-4D97-AF65-F5344CB8AC3E}">
        <p14:creationId xmlns:p14="http://schemas.microsoft.com/office/powerpoint/2010/main" val="1073625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32</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5" name="Rectángulo: esquinas diagonales redondeadas 4">
            <a:extLst>
              <a:ext uri="{FF2B5EF4-FFF2-40B4-BE49-F238E27FC236}">
                <a16:creationId xmlns="" xmlns:a16="http://schemas.microsoft.com/office/drawing/2014/main" id="{21AD8ECD-B117-47A1-B955-6427A1DEFB2B}"/>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359 Gestión administrativo, íntegro, eficiente y transparente</a:t>
            </a:r>
          </a:p>
        </p:txBody>
      </p:sp>
      <p:graphicFrame>
        <p:nvGraphicFramePr>
          <p:cNvPr id="6" name="Gráfico 5">
            <a:extLst>
              <a:ext uri="{FF2B5EF4-FFF2-40B4-BE49-F238E27FC236}">
                <a16:creationId xmlns="" xmlns:a16="http://schemas.microsoft.com/office/drawing/2014/main" id="{FD1F05F9-2914-4A71-B343-FFC652AF2EF6}"/>
              </a:ext>
            </a:extLst>
          </p:cNvPr>
          <p:cNvGraphicFramePr>
            <a:graphicFrameLocks/>
          </p:cNvGraphicFramePr>
          <p:nvPr>
            <p:extLst>
              <p:ext uri="{D42A27DB-BD31-4B8C-83A1-F6EECF244321}">
                <p14:modId xmlns:p14="http://schemas.microsoft.com/office/powerpoint/2010/main" val="36318032"/>
              </p:ext>
            </p:extLst>
          </p:nvPr>
        </p:nvGraphicFramePr>
        <p:xfrm>
          <a:off x="1043608" y="2132856"/>
          <a:ext cx="7128792"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esquinas diagonales redondeadas 7">
            <a:extLst>
              <a:ext uri="{FF2B5EF4-FFF2-40B4-BE49-F238E27FC236}">
                <a16:creationId xmlns="" xmlns:a16="http://schemas.microsoft.com/office/drawing/2014/main" id="{EF177E98-1D81-405B-955E-810C1BCD2A71}"/>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$494´441,236.25</a:t>
            </a:r>
          </a:p>
        </p:txBody>
      </p:sp>
    </p:spTree>
    <p:extLst>
      <p:ext uri="{BB962C8B-B14F-4D97-AF65-F5344CB8AC3E}">
        <p14:creationId xmlns:p14="http://schemas.microsoft.com/office/powerpoint/2010/main" val="817608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33</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2" name="Imagen 1">
            <a:extLst>
              <a:ext uri="{FF2B5EF4-FFF2-40B4-BE49-F238E27FC236}">
                <a16:creationId xmlns="" xmlns:a16="http://schemas.microsoft.com/office/drawing/2014/main" id="{469E947D-FDE5-4FEF-AA50-308BACCC2B35}"/>
              </a:ext>
            </a:extLst>
          </p:cNvPr>
          <p:cNvPicPr>
            <a:picLocks noChangeAspect="1"/>
          </p:cNvPicPr>
          <p:nvPr/>
        </p:nvPicPr>
        <p:blipFill>
          <a:blip r:embed="rId2"/>
          <a:stretch>
            <a:fillRect/>
          </a:stretch>
        </p:blipFill>
        <p:spPr>
          <a:xfrm>
            <a:off x="0" y="2050103"/>
            <a:ext cx="9144000" cy="2531025"/>
          </a:xfrm>
          <a:prstGeom prst="rect">
            <a:avLst/>
          </a:prstGeom>
          <a:ln w="3175">
            <a:solidFill>
              <a:schemeClr val="tx1"/>
            </a:solidFill>
          </a:ln>
        </p:spPr>
      </p:pic>
      <p:sp>
        <p:nvSpPr>
          <p:cNvPr id="3" name="Rectángulo: esquinas diagonales redondeadas 2">
            <a:extLst>
              <a:ext uri="{FF2B5EF4-FFF2-40B4-BE49-F238E27FC236}">
                <a16:creationId xmlns="" xmlns:a16="http://schemas.microsoft.com/office/drawing/2014/main" id="{34F4A0F5-AE37-4D1E-BB79-B9C09469EB21}"/>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701 Museo Trompo Mágico</a:t>
            </a:r>
          </a:p>
        </p:txBody>
      </p:sp>
    </p:spTree>
    <p:extLst>
      <p:ext uri="{BB962C8B-B14F-4D97-AF65-F5344CB8AC3E}">
        <p14:creationId xmlns:p14="http://schemas.microsoft.com/office/powerpoint/2010/main" val="3324788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34</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3" name="Rectángulo: esquinas diagonales redondeadas 2">
            <a:extLst>
              <a:ext uri="{FF2B5EF4-FFF2-40B4-BE49-F238E27FC236}">
                <a16:creationId xmlns="" xmlns:a16="http://schemas.microsoft.com/office/drawing/2014/main" id="{34F4A0F5-AE37-4D1E-BB79-B9C09469EB21}"/>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701 Museo Trompo Mágico</a:t>
            </a:r>
          </a:p>
        </p:txBody>
      </p:sp>
      <p:graphicFrame>
        <p:nvGraphicFramePr>
          <p:cNvPr id="6" name="Gráfico 5">
            <a:extLst>
              <a:ext uri="{FF2B5EF4-FFF2-40B4-BE49-F238E27FC236}">
                <a16:creationId xmlns="" xmlns:a16="http://schemas.microsoft.com/office/drawing/2014/main" id="{EBD954DB-B573-4798-939F-8DFE22D2F62E}"/>
              </a:ext>
            </a:extLst>
          </p:cNvPr>
          <p:cNvGraphicFramePr>
            <a:graphicFrameLocks/>
          </p:cNvGraphicFramePr>
          <p:nvPr>
            <p:extLst>
              <p:ext uri="{D42A27DB-BD31-4B8C-83A1-F6EECF244321}">
                <p14:modId xmlns:p14="http://schemas.microsoft.com/office/powerpoint/2010/main" val="1457301151"/>
              </p:ext>
            </p:extLst>
          </p:nvPr>
        </p:nvGraphicFramePr>
        <p:xfrm>
          <a:off x="1043608" y="2132856"/>
          <a:ext cx="7200800"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esquinas diagonales redondeadas 7">
            <a:extLst>
              <a:ext uri="{FF2B5EF4-FFF2-40B4-BE49-F238E27FC236}">
                <a16:creationId xmlns="" xmlns:a16="http://schemas.microsoft.com/office/drawing/2014/main" id="{2D0260CB-60F3-4C32-8904-B14F11F5E0DA}"/>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$37´781,200.00</a:t>
            </a:r>
          </a:p>
        </p:txBody>
      </p:sp>
    </p:spTree>
    <p:extLst>
      <p:ext uri="{BB962C8B-B14F-4D97-AF65-F5344CB8AC3E}">
        <p14:creationId xmlns:p14="http://schemas.microsoft.com/office/powerpoint/2010/main" val="427434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35</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LINEAMIENTOS EIASADC 2021</a:t>
            </a:r>
          </a:p>
        </p:txBody>
      </p:sp>
      <p:pic>
        <p:nvPicPr>
          <p:cNvPr id="2" name="Imagen 1">
            <a:extLst>
              <a:ext uri="{FF2B5EF4-FFF2-40B4-BE49-F238E27FC236}">
                <a16:creationId xmlns="" xmlns:a16="http://schemas.microsoft.com/office/drawing/2014/main" id="{31ACC957-027D-48FB-9B83-D35CCBDA0642}"/>
              </a:ext>
            </a:extLst>
          </p:cNvPr>
          <p:cNvPicPr>
            <a:picLocks noChangeAspect="1"/>
          </p:cNvPicPr>
          <p:nvPr/>
        </p:nvPicPr>
        <p:blipFill rotWithShape="1">
          <a:blip r:embed="rId2"/>
          <a:srcRect l="20076" t="19200" r="47637" b="5201"/>
          <a:stretch/>
        </p:blipFill>
        <p:spPr>
          <a:xfrm>
            <a:off x="2699792" y="1429482"/>
            <a:ext cx="3744416" cy="4931670"/>
          </a:xfrm>
          <a:prstGeom prst="rect">
            <a:avLst/>
          </a:prstGeom>
        </p:spPr>
      </p:pic>
    </p:spTree>
    <p:extLst>
      <p:ext uri="{BB962C8B-B14F-4D97-AF65-F5344CB8AC3E}">
        <p14:creationId xmlns:p14="http://schemas.microsoft.com/office/powerpoint/2010/main" val="2031735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36</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5" name="Tabla 4">
            <a:extLst>
              <a:ext uri="{FF2B5EF4-FFF2-40B4-BE49-F238E27FC236}">
                <a16:creationId xmlns="" xmlns:a16="http://schemas.microsoft.com/office/drawing/2014/main" id="{ECA7C6FD-95B6-475B-B5B2-D6887C71E70A}"/>
              </a:ext>
            </a:extLst>
          </p:cNvPr>
          <p:cNvGraphicFramePr>
            <a:graphicFrameLocks noGrp="1"/>
          </p:cNvGraphicFramePr>
          <p:nvPr>
            <p:extLst>
              <p:ext uri="{D42A27DB-BD31-4B8C-83A1-F6EECF244321}">
                <p14:modId xmlns:p14="http://schemas.microsoft.com/office/powerpoint/2010/main" val="719465953"/>
              </p:ext>
            </p:extLst>
          </p:nvPr>
        </p:nvGraphicFramePr>
        <p:xfrm>
          <a:off x="518865" y="1361239"/>
          <a:ext cx="8229599" cy="4135521"/>
        </p:xfrm>
        <a:graphic>
          <a:graphicData uri="http://schemas.openxmlformats.org/drawingml/2006/table">
            <a:tbl>
              <a:tblPr>
                <a:tableStyleId>{5C22544A-7EE6-4342-B048-85BDC9FD1C3A}</a:tableStyleId>
              </a:tblPr>
              <a:tblGrid>
                <a:gridCol w="693466">
                  <a:extLst>
                    <a:ext uri="{9D8B030D-6E8A-4147-A177-3AD203B41FA5}">
                      <a16:colId xmlns="" xmlns:a16="http://schemas.microsoft.com/office/drawing/2014/main" val="3877192075"/>
                    </a:ext>
                  </a:extLst>
                </a:gridCol>
                <a:gridCol w="1974255">
                  <a:extLst>
                    <a:ext uri="{9D8B030D-6E8A-4147-A177-3AD203B41FA5}">
                      <a16:colId xmlns="" xmlns:a16="http://schemas.microsoft.com/office/drawing/2014/main" val="1291186353"/>
                    </a:ext>
                  </a:extLst>
                </a:gridCol>
                <a:gridCol w="750075">
                  <a:extLst>
                    <a:ext uri="{9D8B030D-6E8A-4147-A177-3AD203B41FA5}">
                      <a16:colId xmlns="" xmlns:a16="http://schemas.microsoft.com/office/drawing/2014/main" val="674496101"/>
                    </a:ext>
                  </a:extLst>
                </a:gridCol>
                <a:gridCol w="693466">
                  <a:extLst>
                    <a:ext uri="{9D8B030D-6E8A-4147-A177-3AD203B41FA5}">
                      <a16:colId xmlns="" xmlns:a16="http://schemas.microsoft.com/office/drawing/2014/main" val="2922316199"/>
                    </a:ext>
                  </a:extLst>
                </a:gridCol>
                <a:gridCol w="686390">
                  <a:extLst>
                    <a:ext uri="{9D8B030D-6E8A-4147-A177-3AD203B41FA5}">
                      <a16:colId xmlns="" xmlns:a16="http://schemas.microsoft.com/office/drawing/2014/main" val="3983386962"/>
                    </a:ext>
                  </a:extLst>
                </a:gridCol>
                <a:gridCol w="665161">
                  <a:extLst>
                    <a:ext uri="{9D8B030D-6E8A-4147-A177-3AD203B41FA5}">
                      <a16:colId xmlns="" xmlns:a16="http://schemas.microsoft.com/office/drawing/2014/main" val="365129933"/>
                    </a:ext>
                  </a:extLst>
                </a:gridCol>
                <a:gridCol w="665161">
                  <a:extLst>
                    <a:ext uri="{9D8B030D-6E8A-4147-A177-3AD203B41FA5}">
                      <a16:colId xmlns="" xmlns:a16="http://schemas.microsoft.com/office/drawing/2014/main" val="2520857892"/>
                    </a:ext>
                  </a:extLst>
                </a:gridCol>
                <a:gridCol w="672237">
                  <a:extLst>
                    <a:ext uri="{9D8B030D-6E8A-4147-A177-3AD203B41FA5}">
                      <a16:colId xmlns="" xmlns:a16="http://schemas.microsoft.com/office/drawing/2014/main" val="1591203089"/>
                    </a:ext>
                  </a:extLst>
                </a:gridCol>
                <a:gridCol w="714694">
                  <a:extLst>
                    <a:ext uri="{9D8B030D-6E8A-4147-A177-3AD203B41FA5}">
                      <a16:colId xmlns="" xmlns:a16="http://schemas.microsoft.com/office/drawing/2014/main" val="3290790766"/>
                    </a:ext>
                  </a:extLst>
                </a:gridCol>
                <a:gridCol w="714694">
                  <a:extLst>
                    <a:ext uri="{9D8B030D-6E8A-4147-A177-3AD203B41FA5}">
                      <a16:colId xmlns="" xmlns:a16="http://schemas.microsoft.com/office/drawing/2014/main" val="3852690392"/>
                    </a:ext>
                  </a:extLst>
                </a:gridCol>
              </a:tblGrid>
              <a:tr h="102595">
                <a:tc rowSpan="2">
                  <a:txBody>
                    <a:bodyPr/>
                    <a:lstStyle/>
                    <a:p>
                      <a:pPr algn="ctr" fontAlgn="ctr"/>
                      <a:r>
                        <a:rPr lang="es-MX" sz="800" i="1" u="none" strike="noStrike" dirty="0">
                          <a:solidFill>
                            <a:schemeClr val="bg1"/>
                          </a:solidFill>
                          <a:effectLst/>
                        </a:rPr>
                        <a:t>PROYECTO</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dirty="0">
                          <a:solidFill>
                            <a:schemeClr val="bg1"/>
                          </a:solidFill>
                          <a:effectLst/>
                        </a:rPr>
                        <a:t>DESCRIPCIÓN</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2048616068"/>
                  </a:ext>
                </a:extLst>
              </a:tr>
              <a:tr h="68518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RECURSO ESTATAL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TRANSFERENCIAS Y ASIGNACIONES ESTATALES (RECURSOS FISCALES)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(INCENTIVOS DERIVADOS DE LA COLABORACIÓN FISCAL)</a:t>
                      </a:r>
                      <a:endParaRPr lang="es-MX" sz="7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extLst>
                  <a:ext uri="{0D108BD9-81ED-4DB2-BD59-A6C34878D82A}">
                    <a16:rowId xmlns="" xmlns:a16="http://schemas.microsoft.com/office/drawing/2014/main" val="4270985578"/>
                  </a:ext>
                </a:extLst>
              </a:tr>
              <a:tr h="141068">
                <a:tc>
                  <a:txBody>
                    <a:bodyPr/>
                    <a:lstStyle/>
                    <a:p>
                      <a:pPr algn="ctr" fontAlgn="ctr"/>
                      <a:r>
                        <a:rPr lang="es-MX" sz="800" i="1" u="none" strike="noStrike">
                          <a:effectLst/>
                        </a:rPr>
                        <a:t>001</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Recurso pendiente de asignar proyectos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6,371,000.00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6,371,000.00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945310138"/>
                  </a:ext>
                </a:extLst>
              </a:tr>
              <a:tr h="163053">
                <a:tc>
                  <a:txBody>
                    <a:bodyPr/>
                    <a:lstStyle/>
                    <a:p>
                      <a:pPr algn="ctr" fontAlgn="ctr"/>
                      <a:r>
                        <a:rPr lang="es-MX" sz="800" i="1" u="none" strike="noStrike">
                          <a:effectLst/>
                        </a:rPr>
                        <a:t>002</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Apoyo Administrativo a la Operación</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576,284,676.25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1,304,200.00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106,559,480.25</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468,420,996.00</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374213004"/>
                  </a:ext>
                </a:extLst>
              </a:tr>
              <a:tr h="395724">
                <a:tc>
                  <a:txBody>
                    <a:bodyPr/>
                    <a:lstStyle/>
                    <a:p>
                      <a:pPr algn="ctr" fontAlgn="ctr"/>
                      <a:r>
                        <a:rPr lang="es-MX" sz="800" i="1" u="none" strike="noStrike">
                          <a:effectLst/>
                        </a:rPr>
                        <a:t>004</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 de equipamiento de cocina, utensilios y mobiliario para fortalecer el programa de desayunos escolares en planteles escolares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8,630,000.00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8,630,000.00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237992747"/>
                  </a:ext>
                </a:extLst>
              </a:tr>
              <a:tr h="197862">
                <a:tc>
                  <a:txBody>
                    <a:bodyPr/>
                    <a:lstStyle/>
                    <a:p>
                      <a:pPr algn="ctr" fontAlgn="ctr"/>
                      <a:r>
                        <a:rPr lang="es-MX" sz="800" i="1" u="none" strike="noStrike">
                          <a:effectLst/>
                        </a:rPr>
                        <a:t>005</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Asistencia social alimentaria en los primeros 1000 días de vida en el Estado de Jalisco.</a:t>
                      </a:r>
                      <a:endParaRPr lang="es-MX" sz="800" b="0" i="1" u="none" strike="noStrike" dirty="0">
                        <a:effectLst/>
                        <a:latin typeface="Verdana" panose="020B0604030504040204" pitchFamily="34" charset="0"/>
                      </a:endParaRPr>
                    </a:p>
                  </a:txBody>
                  <a:tcPr marL="3664" marR="3664" marT="3664" marB="0" anchor="ctr"/>
                </a:tc>
                <a:tc>
                  <a:txBody>
                    <a:bodyPr/>
                    <a:lstStyle/>
                    <a:p>
                      <a:pPr algn="r" fontAlgn="ctr"/>
                      <a:r>
                        <a:rPr lang="es-MX" sz="800" i="1" u="none" strike="noStrike" dirty="0">
                          <a:effectLst/>
                        </a:rPr>
                        <a:t>51,318,584.00</a:t>
                      </a:r>
                      <a:endParaRPr lang="es-MX" sz="800" b="1" i="1" u="none" strike="noStrike" dirty="0">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51,318,584.00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006124498"/>
                  </a:ext>
                </a:extLst>
              </a:tr>
              <a:tr h="197862">
                <a:tc>
                  <a:txBody>
                    <a:bodyPr/>
                    <a:lstStyle/>
                    <a:p>
                      <a:pPr algn="ctr" fontAlgn="ctr"/>
                      <a:r>
                        <a:rPr lang="es-MX" sz="800" i="1" u="none" strike="noStrike">
                          <a:effectLst/>
                        </a:rPr>
                        <a:t>006</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Asistencia social alimentaria a personas de atención prioritaria (PAP)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236,877,550.00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dirty="0">
                          <a:effectLst/>
                        </a:rPr>
                        <a:t>236,877,550.00</a:t>
                      </a:r>
                      <a:endParaRPr lang="es-MX" sz="800" b="0" i="1" u="none" strike="noStrike" dirty="0">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294181154"/>
                  </a:ext>
                </a:extLst>
              </a:tr>
              <a:tr h="296793">
                <a:tc>
                  <a:txBody>
                    <a:bodyPr/>
                    <a:lstStyle/>
                    <a:p>
                      <a:pPr algn="ctr" fontAlgn="ctr"/>
                      <a:r>
                        <a:rPr lang="es-MX" sz="800" i="1" u="none" strike="noStrike">
                          <a:effectLst/>
                        </a:rPr>
                        <a:t>008</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Fortalecer a la población afectada por contingencia por medio de la entrega de suministros logísticos humanitarios en el Estado de Jalisco. </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2,622,196.00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2,622,196.00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860652559"/>
                  </a:ext>
                </a:extLst>
              </a:tr>
              <a:tr h="296793">
                <a:tc>
                  <a:txBody>
                    <a:bodyPr/>
                    <a:lstStyle/>
                    <a:p>
                      <a:pPr algn="ctr" fontAlgn="ctr"/>
                      <a:r>
                        <a:rPr lang="es-MX" sz="800" i="1" u="none" strike="noStrike">
                          <a:effectLst/>
                        </a:rPr>
                        <a:t>010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Entregar Apoyos Asistenciales a las familias jaliscienses en coordinaciòn con la Red de Sistemas DIF Municipales  </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35,637,088.00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35,637,088.00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4072136505"/>
                  </a:ext>
                </a:extLst>
              </a:tr>
              <a:tr h="197862">
                <a:tc>
                  <a:txBody>
                    <a:bodyPr/>
                    <a:lstStyle/>
                    <a:p>
                      <a:pPr algn="ctr" fontAlgn="ctr"/>
                      <a:r>
                        <a:rPr lang="es-MX" sz="800" i="1" u="none" strike="noStrike">
                          <a:effectLst/>
                        </a:rPr>
                        <a:t>019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Reequipamiento de unidades básicas de Rehabilitación.</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3,000,000.00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3,000,000.00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192862825"/>
                  </a:ext>
                </a:extLst>
              </a:tr>
              <a:tr h="355419">
                <a:tc>
                  <a:txBody>
                    <a:bodyPr/>
                    <a:lstStyle/>
                    <a:p>
                      <a:pPr algn="ctr" fontAlgn="ctr"/>
                      <a:r>
                        <a:rPr lang="es-MX" sz="800" i="1" u="none" strike="noStrike">
                          <a:effectLst/>
                        </a:rPr>
                        <a:t>029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Equipamiento y reequipamiento para Centros de Atenciòn Especializada en Terapia Familiar en el Estado de Jalisco </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250,000.00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250,000.00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314413139"/>
                  </a:ext>
                </a:extLst>
              </a:tr>
              <a:tr h="345526">
                <a:tc>
                  <a:txBody>
                    <a:bodyPr/>
                    <a:lstStyle/>
                    <a:p>
                      <a:pPr algn="ctr" fontAlgn="ctr"/>
                      <a:r>
                        <a:rPr lang="es-MX" sz="800" i="1" u="none" strike="noStrike">
                          <a:effectLst/>
                        </a:rPr>
                        <a:t>038</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Otorgar  apoyos asistenciales a las Personas Adultas Mayores en situaciòn de vulnerabilidad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5,838,500.00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5,838,500.00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547521035"/>
                  </a:ext>
                </a:extLst>
              </a:tr>
            </a:tbl>
          </a:graphicData>
        </a:graphic>
      </p:graphicFrame>
    </p:spTree>
    <p:extLst>
      <p:ext uri="{BB962C8B-B14F-4D97-AF65-F5344CB8AC3E}">
        <p14:creationId xmlns:p14="http://schemas.microsoft.com/office/powerpoint/2010/main" val="3249132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37</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2" name="Tabla 1">
            <a:extLst>
              <a:ext uri="{FF2B5EF4-FFF2-40B4-BE49-F238E27FC236}">
                <a16:creationId xmlns="" xmlns:a16="http://schemas.microsoft.com/office/drawing/2014/main" id="{E335FB18-FF05-49EF-93F2-CF6499B99786}"/>
              </a:ext>
            </a:extLst>
          </p:cNvPr>
          <p:cNvGraphicFramePr>
            <a:graphicFrameLocks noGrp="1"/>
          </p:cNvGraphicFramePr>
          <p:nvPr>
            <p:extLst>
              <p:ext uri="{D42A27DB-BD31-4B8C-83A1-F6EECF244321}">
                <p14:modId xmlns:p14="http://schemas.microsoft.com/office/powerpoint/2010/main" val="1753570369"/>
              </p:ext>
            </p:extLst>
          </p:nvPr>
        </p:nvGraphicFramePr>
        <p:xfrm>
          <a:off x="518865" y="1340768"/>
          <a:ext cx="8229599" cy="4354188"/>
        </p:xfrm>
        <a:graphic>
          <a:graphicData uri="http://schemas.openxmlformats.org/drawingml/2006/table">
            <a:tbl>
              <a:tblPr>
                <a:tableStyleId>{5C22544A-7EE6-4342-B048-85BDC9FD1C3A}</a:tableStyleId>
              </a:tblPr>
              <a:tblGrid>
                <a:gridCol w="693466">
                  <a:extLst>
                    <a:ext uri="{9D8B030D-6E8A-4147-A177-3AD203B41FA5}">
                      <a16:colId xmlns="" xmlns:a16="http://schemas.microsoft.com/office/drawing/2014/main" val="3066879276"/>
                    </a:ext>
                  </a:extLst>
                </a:gridCol>
                <a:gridCol w="1974255">
                  <a:extLst>
                    <a:ext uri="{9D8B030D-6E8A-4147-A177-3AD203B41FA5}">
                      <a16:colId xmlns="" xmlns:a16="http://schemas.microsoft.com/office/drawing/2014/main" val="3862236978"/>
                    </a:ext>
                  </a:extLst>
                </a:gridCol>
                <a:gridCol w="750075">
                  <a:extLst>
                    <a:ext uri="{9D8B030D-6E8A-4147-A177-3AD203B41FA5}">
                      <a16:colId xmlns="" xmlns:a16="http://schemas.microsoft.com/office/drawing/2014/main" val="2156337142"/>
                    </a:ext>
                  </a:extLst>
                </a:gridCol>
                <a:gridCol w="693466">
                  <a:extLst>
                    <a:ext uri="{9D8B030D-6E8A-4147-A177-3AD203B41FA5}">
                      <a16:colId xmlns="" xmlns:a16="http://schemas.microsoft.com/office/drawing/2014/main" val="910753260"/>
                    </a:ext>
                  </a:extLst>
                </a:gridCol>
                <a:gridCol w="686390">
                  <a:extLst>
                    <a:ext uri="{9D8B030D-6E8A-4147-A177-3AD203B41FA5}">
                      <a16:colId xmlns="" xmlns:a16="http://schemas.microsoft.com/office/drawing/2014/main" val="703806283"/>
                    </a:ext>
                  </a:extLst>
                </a:gridCol>
                <a:gridCol w="665161">
                  <a:extLst>
                    <a:ext uri="{9D8B030D-6E8A-4147-A177-3AD203B41FA5}">
                      <a16:colId xmlns="" xmlns:a16="http://schemas.microsoft.com/office/drawing/2014/main" val="2552387592"/>
                    </a:ext>
                  </a:extLst>
                </a:gridCol>
                <a:gridCol w="665161">
                  <a:extLst>
                    <a:ext uri="{9D8B030D-6E8A-4147-A177-3AD203B41FA5}">
                      <a16:colId xmlns="" xmlns:a16="http://schemas.microsoft.com/office/drawing/2014/main" val="2007984843"/>
                    </a:ext>
                  </a:extLst>
                </a:gridCol>
                <a:gridCol w="672237">
                  <a:extLst>
                    <a:ext uri="{9D8B030D-6E8A-4147-A177-3AD203B41FA5}">
                      <a16:colId xmlns="" xmlns:a16="http://schemas.microsoft.com/office/drawing/2014/main" val="254879479"/>
                    </a:ext>
                  </a:extLst>
                </a:gridCol>
                <a:gridCol w="714694">
                  <a:extLst>
                    <a:ext uri="{9D8B030D-6E8A-4147-A177-3AD203B41FA5}">
                      <a16:colId xmlns="" xmlns:a16="http://schemas.microsoft.com/office/drawing/2014/main" val="44984305"/>
                    </a:ext>
                  </a:extLst>
                </a:gridCol>
                <a:gridCol w="714694">
                  <a:extLst>
                    <a:ext uri="{9D8B030D-6E8A-4147-A177-3AD203B41FA5}">
                      <a16:colId xmlns="" xmlns:a16="http://schemas.microsoft.com/office/drawing/2014/main" val="3679903495"/>
                    </a:ext>
                  </a:extLst>
                </a:gridCol>
              </a:tblGrid>
              <a:tr h="102595">
                <a:tc rowSpan="2">
                  <a:txBody>
                    <a:bodyPr/>
                    <a:lstStyle/>
                    <a:p>
                      <a:pPr algn="ctr" fontAlgn="ctr"/>
                      <a:r>
                        <a:rPr lang="es-MX" sz="800" i="1" u="none" strike="noStrike">
                          <a:solidFill>
                            <a:schemeClr val="bg1"/>
                          </a:solidFill>
                          <a:effectLst/>
                        </a:rPr>
                        <a:t>PROYECTO</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dirty="0">
                          <a:solidFill>
                            <a:schemeClr val="bg1"/>
                          </a:solidFill>
                          <a:effectLst/>
                        </a:rPr>
                        <a:t>DESCRIPCIÓN</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629775928"/>
                  </a:ext>
                </a:extLst>
              </a:tr>
              <a:tr h="68518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RECURSO ESTATAL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TRANSFERENCIAS Y ASIGNACIONES ESTATALES (RECURSOS FISCALES)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(INCENTIVOS DERIVADOS DE LA COLABORACIÓN FISCAL)</a:t>
                      </a:r>
                      <a:endParaRPr lang="es-MX" sz="7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extLst>
                  <a:ext uri="{0D108BD9-81ED-4DB2-BD59-A6C34878D82A}">
                    <a16:rowId xmlns="" xmlns:a16="http://schemas.microsoft.com/office/drawing/2014/main" val="3730554001"/>
                  </a:ext>
                </a:extLst>
              </a:tr>
              <a:tr h="223511">
                <a:tc>
                  <a:txBody>
                    <a:bodyPr/>
                    <a:lstStyle/>
                    <a:p>
                      <a:pPr algn="ctr" fontAlgn="ctr"/>
                      <a:r>
                        <a:rPr lang="es-MX" sz="800" i="1" u="none" strike="noStrike">
                          <a:effectLst/>
                        </a:rPr>
                        <a:t>039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Brigadas de registro extemporáneas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353285677"/>
                  </a:ext>
                </a:extLst>
              </a:tr>
              <a:tr h="395724">
                <a:tc>
                  <a:txBody>
                    <a:bodyPr/>
                    <a:lstStyle/>
                    <a:p>
                      <a:pPr algn="ctr" fontAlgn="ctr"/>
                      <a:r>
                        <a:rPr lang="es-MX" sz="800" i="1" u="none" strike="noStrike">
                          <a:effectLst/>
                        </a:rPr>
                        <a:t>043</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Asegurar alimento para la operaciòn de los comedores asistenciales para adultos mayores y grupos prioritarios de los sistemas DIF Municipales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54,079,400.00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48,203,000.00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4,135,000.00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1,741,400.00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201392490"/>
                  </a:ext>
                </a:extLst>
              </a:tr>
              <a:tr h="395724">
                <a:tc>
                  <a:txBody>
                    <a:bodyPr/>
                    <a:lstStyle/>
                    <a:p>
                      <a:pPr algn="ctr" fontAlgn="ctr"/>
                      <a:r>
                        <a:rPr lang="es-MX" sz="800" i="1" u="none" strike="noStrike">
                          <a:effectLst/>
                        </a:rPr>
                        <a:t>044</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Equipamiento y Requipamiento de Comedores Asistenciales para adultos mayores y grupos prioritarios de los Sistemas DIF Municipales del Estado de Jalisco. </a:t>
                      </a:r>
                      <a:endParaRPr lang="es-MX" sz="800" b="0" i="1" u="none" strike="noStrike" dirty="0">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3,125,900.00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1,035,000.00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2,090,900.00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4275583016"/>
                  </a:ext>
                </a:extLst>
              </a:tr>
              <a:tr h="344427">
                <a:tc>
                  <a:txBody>
                    <a:bodyPr/>
                    <a:lstStyle/>
                    <a:p>
                      <a:pPr algn="ctr" fontAlgn="ctr"/>
                      <a:r>
                        <a:rPr lang="es-MX" sz="800" i="1" u="none" strike="noStrike">
                          <a:effectLst/>
                        </a:rPr>
                        <a:t>048</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Brindar atención integral en el Centro Modelo de atenciòn para niñas y adolescentes embarazadas El Refugio.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832,000.00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832,000.00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727336639"/>
                  </a:ext>
                </a:extLst>
              </a:tr>
              <a:tr h="283969">
                <a:tc>
                  <a:txBody>
                    <a:bodyPr/>
                    <a:lstStyle/>
                    <a:p>
                      <a:pPr algn="ctr" fontAlgn="ctr"/>
                      <a:r>
                        <a:rPr lang="es-MX" sz="800" i="1" u="none" strike="noStrike">
                          <a:effectLst/>
                        </a:rPr>
                        <a:t>050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Fortalecer Unidades de Atención a la violencia familiar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4,701,000.00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2,551,000.00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2,150,000.00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744762519"/>
                  </a:ext>
                </a:extLst>
              </a:tr>
              <a:tr h="472671">
                <a:tc>
                  <a:txBody>
                    <a:bodyPr/>
                    <a:lstStyle/>
                    <a:p>
                      <a:pPr algn="ctr" fontAlgn="ctr"/>
                      <a:r>
                        <a:rPr lang="es-MX" sz="800" i="1" u="none" strike="noStrike">
                          <a:effectLst/>
                        </a:rPr>
                        <a:t>059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 de apoyos asistenciales a pupilos de la Procuraduria de Protección de  niñas, niños y adolescentes del Estado de Jalisco y sus Delegaciones Institucionales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12,534,700.00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3,256,700.00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9,278,000.00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2289509737"/>
                  </a:ext>
                </a:extLst>
              </a:tr>
              <a:tr h="340030">
                <a:tc>
                  <a:txBody>
                    <a:bodyPr/>
                    <a:lstStyle/>
                    <a:p>
                      <a:pPr algn="ctr" fontAlgn="ctr"/>
                      <a:r>
                        <a:rPr lang="es-MX" sz="800" i="1" u="none" strike="noStrike">
                          <a:effectLst/>
                        </a:rPr>
                        <a:t>066</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Adquisición y aplicación de toxina botulínica tipo A (TBA) a pacientes de escasos recursos económicos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1,947,604.00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1,947,604.00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2019703241"/>
                  </a:ext>
                </a:extLst>
              </a:tr>
              <a:tr h="388396">
                <a:tc>
                  <a:txBody>
                    <a:bodyPr/>
                    <a:lstStyle/>
                    <a:p>
                      <a:pPr algn="ctr" fontAlgn="ctr"/>
                      <a:r>
                        <a:rPr lang="es-MX" sz="800" i="1" u="none" strike="noStrike">
                          <a:effectLst/>
                        </a:rPr>
                        <a:t>080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Implementar la Estrategia del Club de la Salud del niño y la niña en los Centros de Atención Infantil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510,000.00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510,000.00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537822578"/>
                  </a:ext>
                </a:extLst>
              </a:tr>
              <a:tr h="302289">
                <a:tc>
                  <a:txBody>
                    <a:bodyPr/>
                    <a:lstStyle/>
                    <a:p>
                      <a:pPr algn="ctr" fontAlgn="ctr"/>
                      <a:r>
                        <a:rPr lang="es-MX" sz="800" i="1" u="none" strike="noStrike">
                          <a:effectLst/>
                        </a:rPr>
                        <a:t>093</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Creación de Delegaciones Institucionales de la Procuraduría de Protecciòn a Niñas, Niños y Adolescentes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1,600,000.00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1,600,000.00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763346532"/>
                  </a:ext>
                </a:extLst>
              </a:tr>
            </a:tbl>
          </a:graphicData>
        </a:graphic>
      </p:graphicFrame>
    </p:spTree>
    <p:extLst>
      <p:ext uri="{BB962C8B-B14F-4D97-AF65-F5344CB8AC3E}">
        <p14:creationId xmlns:p14="http://schemas.microsoft.com/office/powerpoint/2010/main" val="2292581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38</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5" name="Tabla 4">
            <a:extLst>
              <a:ext uri="{FF2B5EF4-FFF2-40B4-BE49-F238E27FC236}">
                <a16:creationId xmlns="" xmlns:a16="http://schemas.microsoft.com/office/drawing/2014/main" id="{C71B6A25-03FA-4633-BF36-D2C9B0558B92}"/>
              </a:ext>
            </a:extLst>
          </p:cNvPr>
          <p:cNvGraphicFramePr>
            <a:graphicFrameLocks noGrp="1"/>
          </p:cNvGraphicFramePr>
          <p:nvPr>
            <p:extLst>
              <p:ext uri="{D42A27DB-BD31-4B8C-83A1-F6EECF244321}">
                <p14:modId xmlns:p14="http://schemas.microsoft.com/office/powerpoint/2010/main" val="3440601620"/>
              </p:ext>
            </p:extLst>
          </p:nvPr>
        </p:nvGraphicFramePr>
        <p:xfrm>
          <a:off x="518865" y="1391380"/>
          <a:ext cx="8229599" cy="4075240"/>
        </p:xfrm>
        <a:graphic>
          <a:graphicData uri="http://schemas.openxmlformats.org/drawingml/2006/table">
            <a:tbl>
              <a:tblPr>
                <a:tableStyleId>{5C22544A-7EE6-4342-B048-85BDC9FD1C3A}</a:tableStyleId>
              </a:tblPr>
              <a:tblGrid>
                <a:gridCol w="693466">
                  <a:extLst>
                    <a:ext uri="{9D8B030D-6E8A-4147-A177-3AD203B41FA5}">
                      <a16:colId xmlns="" xmlns:a16="http://schemas.microsoft.com/office/drawing/2014/main" val="505472207"/>
                    </a:ext>
                  </a:extLst>
                </a:gridCol>
                <a:gridCol w="1974255">
                  <a:extLst>
                    <a:ext uri="{9D8B030D-6E8A-4147-A177-3AD203B41FA5}">
                      <a16:colId xmlns="" xmlns:a16="http://schemas.microsoft.com/office/drawing/2014/main" val="501127533"/>
                    </a:ext>
                  </a:extLst>
                </a:gridCol>
                <a:gridCol w="750075">
                  <a:extLst>
                    <a:ext uri="{9D8B030D-6E8A-4147-A177-3AD203B41FA5}">
                      <a16:colId xmlns="" xmlns:a16="http://schemas.microsoft.com/office/drawing/2014/main" val="3903946250"/>
                    </a:ext>
                  </a:extLst>
                </a:gridCol>
                <a:gridCol w="693466">
                  <a:extLst>
                    <a:ext uri="{9D8B030D-6E8A-4147-A177-3AD203B41FA5}">
                      <a16:colId xmlns="" xmlns:a16="http://schemas.microsoft.com/office/drawing/2014/main" val="2743555719"/>
                    </a:ext>
                  </a:extLst>
                </a:gridCol>
                <a:gridCol w="686390">
                  <a:extLst>
                    <a:ext uri="{9D8B030D-6E8A-4147-A177-3AD203B41FA5}">
                      <a16:colId xmlns="" xmlns:a16="http://schemas.microsoft.com/office/drawing/2014/main" val="2041197626"/>
                    </a:ext>
                  </a:extLst>
                </a:gridCol>
                <a:gridCol w="665161">
                  <a:extLst>
                    <a:ext uri="{9D8B030D-6E8A-4147-A177-3AD203B41FA5}">
                      <a16:colId xmlns="" xmlns:a16="http://schemas.microsoft.com/office/drawing/2014/main" val="3969548647"/>
                    </a:ext>
                  </a:extLst>
                </a:gridCol>
                <a:gridCol w="665161">
                  <a:extLst>
                    <a:ext uri="{9D8B030D-6E8A-4147-A177-3AD203B41FA5}">
                      <a16:colId xmlns="" xmlns:a16="http://schemas.microsoft.com/office/drawing/2014/main" val="3364469214"/>
                    </a:ext>
                  </a:extLst>
                </a:gridCol>
                <a:gridCol w="672237">
                  <a:extLst>
                    <a:ext uri="{9D8B030D-6E8A-4147-A177-3AD203B41FA5}">
                      <a16:colId xmlns="" xmlns:a16="http://schemas.microsoft.com/office/drawing/2014/main" val="489622092"/>
                    </a:ext>
                  </a:extLst>
                </a:gridCol>
                <a:gridCol w="714694">
                  <a:extLst>
                    <a:ext uri="{9D8B030D-6E8A-4147-A177-3AD203B41FA5}">
                      <a16:colId xmlns="" xmlns:a16="http://schemas.microsoft.com/office/drawing/2014/main" val="162115115"/>
                    </a:ext>
                  </a:extLst>
                </a:gridCol>
                <a:gridCol w="714694">
                  <a:extLst>
                    <a:ext uri="{9D8B030D-6E8A-4147-A177-3AD203B41FA5}">
                      <a16:colId xmlns="" xmlns:a16="http://schemas.microsoft.com/office/drawing/2014/main" val="434612602"/>
                    </a:ext>
                  </a:extLst>
                </a:gridCol>
              </a:tblGrid>
              <a:tr h="102595">
                <a:tc rowSpan="2">
                  <a:txBody>
                    <a:bodyPr/>
                    <a:lstStyle/>
                    <a:p>
                      <a:pPr algn="ctr" fontAlgn="ctr"/>
                      <a:r>
                        <a:rPr lang="es-MX" sz="800" i="1" u="none" strike="noStrike">
                          <a:solidFill>
                            <a:schemeClr val="bg1"/>
                          </a:solidFill>
                          <a:effectLst/>
                        </a:rPr>
                        <a:t>PROYECTO</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dirty="0">
                          <a:solidFill>
                            <a:schemeClr val="bg1"/>
                          </a:solidFill>
                          <a:effectLst/>
                        </a:rPr>
                        <a:t>DESCRIPCIÓN</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798523900"/>
                  </a:ext>
                </a:extLst>
              </a:tr>
              <a:tr h="68518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RECURSO ESTATAL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TRANSFERENCIAS Y ASIGNACIONES ESTATALES (RECURSOS FISCALES)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(INCENTIVOS DERIVADOS DE LA COLABORACIÓN FISCAL)</a:t>
                      </a:r>
                      <a:endParaRPr lang="es-MX" sz="7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extLst>
                  <a:ext uri="{0D108BD9-81ED-4DB2-BD59-A6C34878D82A}">
                    <a16:rowId xmlns="" xmlns:a16="http://schemas.microsoft.com/office/drawing/2014/main" val="3401202101"/>
                  </a:ext>
                </a:extLst>
              </a:tr>
              <a:tr h="296793">
                <a:tc>
                  <a:txBody>
                    <a:bodyPr/>
                    <a:lstStyle/>
                    <a:p>
                      <a:pPr algn="ctr" fontAlgn="ctr"/>
                      <a:r>
                        <a:rPr lang="es-MX" sz="800" i="1" u="none" strike="noStrike">
                          <a:effectLst/>
                        </a:rPr>
                        <a:t>095</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Entrega de desayunos escolares modalidad fría a Niños, Niñas y Adolescentes en planteles de educación básica ubicados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105,892,444.00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105,892,444.00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4222523800"/>
                  </a:ext>
                </a:extLst>
              </a:tr>
              <a:tr h="494655">
                <a:tc>
                  <a:txBody>
                    <a:bodyPr/>
                    <a:lstStyle/>
                    <a:p>
                      <a:pPr algn="ctr" fontAlgn="ctr"/>
                      <a:r>
                        <a:rPr lang="es-MX" sz="800" i="1" u="none" strike="noStrike">
                          <a:effectLst/>
                        </a:rPr>
                        <a:t>96</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 de desayunos escolares modalidad caliente a Niños, Niñas y Adolescentes para contribuir a complementar una alimentación saludable en planteles ubicados en zonas marginadas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183,005,254.00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183,005,254.00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666689413"/>
                  </a:ext>
                </a:extLst>
              </a:tr>
              <a:tr h="197862">
                <a:tc>
                  <a:txBody>
                    <a:bodyPr/>
                    <a:lstStyle/>
                    <a:p>
                      <a:pPr algn="ctr" fontAlgn="ctr"/>
                      <a:r>
                        <a:rPr lang="es-MX" sz="800" i="1" u="none" strike="noStrike">
                          <a:effectLst/>
                        </a:rPr>
                        <a:t>101</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Prevención y atención a niñas, niños y adolescentes en situación de calle.</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2,400,000.00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2,400,000.00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381941964"/>
                  </a:ext>
                </a:extLst>
              </a:tr>
              <a:tr h="296793">
                <a:tc>
                  <a:txBody>
                    <a:bodyPr/>
                    <a:lstStyle/>
                    <a:p>
                      <a:pPr algn="ctr" fontAlgn="ctr"/>
                      <a:r>
                        <a:rPr lang="es-MX" sz="800" i="1" u="none" strike="noStrike">
                          <a:effectLst/>
                        </a:rPr>
                        <a:t>117</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Equipamiento para la apertura de  Centros de Atención para Personas Adultas Mayores para los Sistemas DIF Municipales del Estado de Jalisco</a:t>
                      </a:r>
                      <a:endParaRPr lang="es-MX" sz="800" b="0" i="1" u="none" strike="noStrike" dirty="0">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2,088,500.00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2,088,500.00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706784845"/>
                  </a:ext>
                </a:extLst>
              </a:tr>
              <a:tr h="296793">
                <a:tc>
                  <a:txBody>
                    <a:bodyPr/>
                    <a:lstStyle/>
                    <a:p>
                      <a:pPr algn="ctr" fontAlgn="ctr"/>
                      <a:r>
                        <a:rPr lang="es-MX" sz="800" i="1" u="none" strike="noStrike">
                          <a:effectLst/>
                        </a:rPr>
                        <a:t>135</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Otorgar apoyos asistenciales a poblaciòn en situaciòn de riesgo ante la presencia de algùn fenòmeno perturbador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3,600,900.00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3,600,900.00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1997193070"/>
                  </a:ext>
                </a:extLst>
              </a:tr>
              <a:tr h="98931">
                <a:tc>
                  <a:txBody>
                    <a:bodyPr/>
                    <a:lstStyle/>
                    <a:p>
                      <a:pPr algn="ctr" fontAlgn="ctr"/>
                      <a:r>
                        <a:rPr lang="es-MX" sz="800" i="1" u="none" strike="noStrike">
                          <a:effectLst/>
                        </a:rPr>
                        <a:t>140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Centros REÚNE para los sistemas DIF Municipales.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7,923,700.00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7,923,700.00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3736350863"/>
                  </a:ext>
                </a:extLst>
              </a:tr>
              <a:tr h="395724">
                <a:tc>
                  <a:txBody>
                    <a:bodyPr/>
                    <a:lstStyle/>
                    <a:p>
                      <a:pPr algn="ctr" fontAlgn="ctr"/>
                      <a:r>
                        <a:rPr lang="es-MX" sz="800" i="1" u="none" strike="noStrike">
                          <a:effectLst/>
                        </a:rPr>
                        <a:t>141</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Equipamiento y reequipamiento de mobiliario y equipo, e infraestructura, para fortalecer los espacios de almacenamiento de los sistemas DIF municipales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2056461727"/>
                  </a:ext>
                </a:extLst>
              </a:tr>
              <a:tr h="197862">
                <a:tc>
                  <a:txBody>
                    <a:bodyPr/>
                    <a:lstStyle/>
                    <a:p>
                      <a:pPr algn="ctr" fontAlgn="ctr"/>
                      <a:r>
                        <a:rPr lang="es-MX" sz="800" i="1" u="none" strike="noStrike">
                          <a:effectLst/>
                        </a:rPr>
                        <a:t>142</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Acciones de fortalecimiento en educación nutricional alimentaria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7,503,800.00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7,503,800.00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extLst>
                  <a:ext uri="{0D108BD9-81ED-4DB2-BD59-A6C34878D82A}">
                    <a16:rowId xmlns="" xmlns:a16="http://schemas.microsoft.com/office/drawing/2014/main" val="639808626"/>
                  </a:ext>
                </a:extLst>
              </a:tr>
            </a:tbl>
          </a:graphicData>
        </a:graphic>
      </p:graphicFrame>
    </p:spTree>
    <p:extLst>
      <p:ext uri="{BB962C8B-B14F-4D97-AF65-F5344CB8AC3E}">
        <p14:creationId xmlns:p14="http://schemas.microsoft.com/office/powerpoint/2010/main" val="481614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39</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13" name="Tabla 12">
            <a:extLst>
              <a:ext uri="{FF2B5EF4-FFF2-40B4-BE49-F238E27FC236}">
                <a16:creationId xmlns="" xmlns:a16="http://schemas.microsoft.com/office/drawing/2014/main" id="{8EB5B3F4-5BF8-4B51-A395-98B1160221B2}"/>
              </a:ext>
            </a:extLst>
          </p:cNvPr>
          <p:cNvGraphicFramePr>
            <a:graphicFrameLocks noGrp="1"/>
          </p:cNvGraphicFramePr>
          <p:nvPr>
            <p:extLst>
              <p:ext uri="{D42A27DB-BD31-4B8C-83A1-F6EECF244321}">
                <p14:modId xmlns:p14="http://schemas.microsoft.com/office/powerpoint/2010/main" val="3682445876"/>
              </p:ext>
            </p:extLst>
          </p:nvPr>
        </p:nvGraphicFramePr>
        <p:xfrm>
          <a:off x="518864" y="1412776"/>
          <a:ext cx="8229600" cy="3824271"/>
        </p:xfrm>
        <a:graphic>
          <a:graphicData uri="http://schemas.openxmlformats.org/drawingml/2006/table">
            <a:tbl>
              <a:tblPr>
                <a:tableStyleId>{5C22544A-7EE6-4342-B048-85BDC9FD1C3A}</a:tableStyleId>
              </a:tblPr>
              <a:tblGrid>
                <a:gridCol w="687348">
                  <a:extLst>
                    <a:ext uri="{9D8B030D-6E8A-4147-A177-3AD203B41FA5}">
                      <a16:colId xmlns="" xmlns:a16="http://schemas.microsoft.com/office/drawing/2014/main" val="3232100860"/>
                    </a:ext>
                  </a:extLst>
                </a:gridCol>
                <a:gridCol w="1727659">
                  <a:extLst>
                    <a:ext uri="{9D8B030D-6E8A-4147-A177-3AD203B41FA5}">
                      <a16:colId xmlns="" xmlns:a16="http://schemas.microsoft.com/office/drawing/2014/main" val="2377647210"/>
                    </a:ext>
                  </a:extLst>
                </a:gridCol>
                <a:gridCol w="736886">
                  <a:extLst>
                    <a:ext uri="{9D8B030D-6E8A-4147-A177-3AD203B41FA5}">
                      <a16:colId xmlns="" xmlns:a16="http://schemas.microsoft.com/office/drawing/2014/main" val="3863341768"/>
                    </a:ext>
                  </a:extLst>
                </a:gridCol>
                <a:gridCol w="743079">
                  <a:extLst>
                    <a:ext uri="{9D8B030D-6E8A-4147-A177-3AD203B41FA5}">
                      <a16:colId xmlns="" xmlns:a16="http://schemas.microsoft.com/office/drawing/2014/main" val="3394081766"/>
                    </a:ext>
                  </a:extLst>
                </a:gridCol>
                <a:gridCol w="743079">
                  <a:extLst>
                    <a:ext uri="{9D8B030D-6E8A-4147-A177-3AD203B41FA5}">
                      <a16:colId xmlns="" xmlns:a16="http://schemas.microsoft.com/office/drawing/2014/main" val="309077359"/>
                    </a:ext>
                  </a:extLst>
                </a:gridCol>
                <a:gridCol w="705925">
                  <a:extLst>
                    <a:ext uri="{9D8B030D-6E8A-4147-A177-3AD203B41FA5}">
                      <a16:colId xmlns="" xmlns:a16="http://schemas.microsoft.com/office/drawing/2014/main" val="2633522733"/>
                    </a:ext>
                  </a:extLst>
                </a:gridCol>
                <a:gridCol w="712117">
                  <a:extLst>
                    <a:ext uri="{9D8B030D-6E8A-4147-A177-3AD203B41FA5}">
                      <a16:colId xmlns="" xmlns:a16="http://schemas.microsoft.com/office/drawing/2014/main" val="694068444"/>
                    </a:ext>
                  </a:extLst>
                </a:gridCol>
                <a:gridCol w="712117">
                  <a:extLst>
                    <a:ext uri="{9D8B030D-6E8A-4147-A177-3AD203B41FA5}">
                      <a16:colId xmlns="" xmlns:a16="http://schemas.microsoft.com/office/drawing/2014/main" val="2942463353"/>
                    </a:ext>
                  </a:extLst>
                </a:gridCol>
                <a:gridCol w="730695">
                  <a:extLst>
                    <a:ext uri="{9D8B030D-6E8A-4147-A177-3AD203B41FA5}">
                      <a16:colId xmlns="" xmlns:a16="http://schemas.microsoft.com/office/drawing/2014/main" val="3563734030"/>
                    </a:ext>
                  </a:extLst>
                </a:gridCol>
                <a:gridCol w="730695">
                  <a:extLst>
                    <a:ext uri="{9D8B030D-6E8A-4147-A177-3AD203B41FA5}">
                      <a16:colId xmlns="" xmlns:a16="http://schemas.microsoft.com/office/drawing/2014/main" val="2450182333"/>
                    </a:ext>
                  </a:extLst>
                </a:gridCol>
              </a:tblGrid>
              <a:tr h="91804">
                <a:tc rowSpan="2">
                  <a:txBody>
                    <a:bodyPr/>
                    <a:lstStyle/>
                    <a:p>
                      <a:pPr algn="ctr" fontAlgn="ctr"/>
                      <a:r>
                        <a:rPr lang="es-MX" sz="800" b="1" i="1" u="none" strike="noStrike">
                          <a:solidFill>
                            <a:schemeClr val="bg1"/>
                          </a:solidFill>
                          <a:effectLst/>
                        </a:rPr>
                        <a:t>PROYECTO</a:t>
                      </a:r>
                      <a:endParaRPr lang="es-MX" sz="8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700" b="1" i="1" u="none" strike="noStrike" dirty="0">
                          <a:solidFill>
                            <a:schemeClr val="bg1"/>
                          </a:solidFill>
                          <a:effectLst/>
                        </a:rPr>
                        <a:t>DESCRIPCIÓN</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700" b="1" i="1" u="none" strike="noStrike" dirty="0">
                          <a:solidFill>
                            <a:schemeClr val="bg1"/>
                          </a:solidFill>
                          <a:effectLst/>
                        </a:rPr>
                        <a:t>TOTAL PRESUPUESTO APROBADO EJERCICIO 2021</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800" b="1" i="1" u="none" strike="noStrike">
                          <a:effectLst/>
                        </a:rPr>
                        <a:t>501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404</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406</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605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607</a:t>
                      </a:r>
                      <a:endParaRPr lang="es-MX" sz="800" b="1"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36877407"/>
                  </a:ext>
                </a:extLst>
              </a:tr>
              <a:tr h="622958">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b="1"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INTERESES Y PENALIZACIONES FAM RAMO 33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INTERESES Y PENALIZACIONES RECURSO ESTATAL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INTERESES Y PENALIZACIONES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TRANSFERENCIAS Y ASIGNACIONES ESTATALES (RECURSOS FISCALES)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TRANSFERENCIAS Y ASIGNACIONES ESTATALES (INSENTIVOS DERIVADOS DE LA COLABORACIÓN FISCAL)</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extLst>
                  <a:ext uri="{0D108BD9-81ED-4DB2-BD59-A6C34878D82A}">
                    <a16:rowId xmlns="" xmlns:a16="http://schemas.microsoft.com/office/drawing/2014/main" val="3720298439"/>
                  </a:ext>
                </a:extLst>
              </a:tr>
              <a:tr h="442628">
                <a:tc>
                  <a:txBody>
                    <a:bodyPr/>
                    <a:lstStyle/>
                    <a:p>
                      <a:pPr algn="ctr" fontAlgn="ctr"/>
                      <a:r>
                        <a:rPr lang="es-MX" sz="800" b="0" i="1" u="none" strike="noStrike" dirty="0">
                          <a:effectLst/>
                        </a:rPr>
                        <a:t>143</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Reequipamiento de utensilios de cocina, mobiliario y equipo, así como material didáctico e insumos para huertos, necesarios para fortalecer al Departamento de Nutrición Escolar en planteles escolares del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6,950,000.00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6,950,000.00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1241028152"/>
                  </a:ext>
                </a:extLst>
              </a:tr>
              <a:tr h="265577">
                <a:tc>
                  <a:txBody>
                    <a:bodyPr/>
                    <a:lstStyle/>
                    <a:p>
                      <a:pPr algn="ctr" fontAlgn="ctr"/>
                      <a:r>
                        <a:rPr lang="es-MX" sz="800" b="0" i="1" u="none" strike="noStrike" dirty="0">
                          <a:effectLst/>
                        </a:rPr>
                        <a:t>145</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Apoyos Asistenciales para fortalecer a personas en condiciones de alta vulnerabilidad ante el riesgo pandémico del COVID-19</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15,000,000.00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15,000,000.00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3533113851"/>
                  </a:ext>
                </a:extLst>
              </a:tr>
              <a:tr h="177051">
                <a:tc>
                  <a:txBody>
                    <a:bodyPr/>
                    <a:lstStyle/>
                    <a:p>
                      <a:pPr algn="ctr" fontAlgn="ctr"/>
                      <a:r>
                        <a:rPr lang="es-MX" sz="800" b="0" i="1" u="none" strike="noStrike" dirty="0">
                          <a:effectLst/>
                        </a:rPr>
                        <a:t>146</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Proyecto anual de Salud y Bienestar Comunitario (PASBIC) </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18,000,000.00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18,000,000.00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2820258880"/>
                  </a:ext>
                </a:extLst>
              </a:tr>
              <a:tr h="265577">
                <a:tc>
                  <a:txBody>
                    <a:bodyPr/>
                    <a:lstStyle/>
                    <a:p>
                      <a:pPr algn="ctr" fontAlgn="ctr"/>
                      <a:r>
                        <a:rPr lang="es-MX" sz="800" b="0" i="1" u="none" strike="noStrike" dirty="0">
                          <a:effectLst/>
                        </a:rPr>
                        <a:t>149</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Otorgar aparatos funcionales para las Personas con Discapacidad de escasos recursos del Estado de Jalisco </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2654642966"/>
                  </a:ext>
                </a:extLst>
              </a:tr>
              <a:tr h="160658">
                <a:tc>
                  <a:txBody>
                    <a:bodyPr/>
                    <a:lstStyle/>
                    <a:p>
                      <a:pPr algn="ctr" fontAlgn="ctr"/>
                      <a:r>
                        <a:rPr lang="es-MX" sz="800" b="0" i="1" u="none" strike="noStrike">
                          <a:effectLst/>
                        </a:rPr>
                        <a:t>150</a:t>
                      </a:r>
                      <a:endParaRPr lang="es-MX" sz="800" b="0" i="1" u="none" strike="noStrike">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Proyecto de vida de Adolescentes Institucionalizados</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2780821864"/>
                  </a:ext>
                </a:extLst>
              </a:tr>
              <a:tr h="354102">
                <a:tc>
                  <a:txBody>
                    <a:bodyPr/>
                    <a:lstStyle/>
                    <a:p>
                      <a:pPr algn="ctr" fontAlgn="ctr"/>
                      <a:r>
                        <a:rPr lang="es-MX" sz="800" b="0" i="1" u="none" strike="noStrike">
                          <a:effectLst/>
                        </a:rPr>
                        <a:t>151</a:t>
                      </a:r>
                      <a:endParaRPr lang="es-MX" sz="800" b="0" i="1" u="none" strike="noStrike">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Fortalecer la educación de Niñas y Niños de los Centros de Atención Infantil C.A.I. de los Sistemas DIF Municipales a través del uso de las tecnologías (</a:t>
                      </a:r>
                      <a:r>
                        <a:rPr lang="es-MX" sz="800" b="0" i="1" u="none" strike="noStrike" dirty="0" err="1">
                          <a:effectLst/>
                        </a:rPr>
                        <a:t>Tic's</a:t>
                      </a:r>
                      <a:r>
                        <a:rPr lang="es-MX" sz="800" b="0" i="1" u="none" strike="noStrike" dirty="0">
                          <a:effectLst/>
                        </a:rPr>
                        <a:t>) y la información socio-emocional.</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dirty="0">
                          <a:effectLst/>
                        </a:rPr>
                        <a:t>3,000,000.00</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3,000,000.00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2676357216"/>
                  </a:ext>
                </a:extLst>
              </a:tr>
              <a:tr h="177051">
                <a:tc>
                  <a:txBody>
                    <a:bodyPr/>
                    <a:lstStyle/>
                    <a:p>
                      <a:pPr algn="ctr" fontAlgn="ctr"/>
                      <a:r>
                        <a:rPr lang="es-MX" sz="800" b="0" i="1" u="none" strike="noStrike">
                          <a:effectLst/>
                        </a:rPr>
                        <a:t>152</a:t>
                      </a:r>
                      <a:endParaRPr lang="es-MX" sz="800" b="0" i="1" u="none" strike="noStrike">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Fortalecimiento del Centro de Capacitación y Recreación en Tapalpa</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2,510,400.00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dirty="0">
                          <a:effectLst/>
                        </a:rPr>
                        <a:t>510,400.00</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436551963"/>
                  </a:ext>
                </a:extLst>
              </a:tr>
            </a:tbl>
          </a:graphicData>
        </a:graphic>
      </p:graphicFrame>
    </p:spTree>
    <p:extLst>
      <p:ext uri="{BB962C8B-B14F-4D97-AF65-F5344CB8AC3E}">
        <p14:creationId xmlns:p14="http://schemas.microsoft.com/office/powerpoint/2010/main" val="2987190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a:t>
            </a:fld>
            <a:endParaRPr lang="es-MX" sz="1000" b="1" dirty="0">
              <a:latin typeface="Bahnschrift" panose="020B0502040204020203"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461946138"/>
              </p:ext>
            </p:extLst>
          </p:nvPr>
        </p:nvGraphicFramePr>
        <p:xfrm>
          <a:off x="971600" y="1340768"/>
          <a:ext cx="7200800" cy="5074920"/>
        </p:xfrm>
        <a:graphic>
          <a:graphicData uri="http://schemas.openxmlformats.org/drawingml/2006/table">
            <a:tbl>
              <a:tblPr firstRow="1" bandRow="1">
                <a:tableStyleId>{5C22544A-7EE6-4342-B048-85BDC9FD1C3A}</a:tableStyleId>
              </a:tblPr>
              <a:tblGrid>
                <a:gridCol w="1689984">
                  <a:extLst>
                    <a:ext uri="{9D8B030D-6E8A-4147-A177-3AD203B41FA5}">
                      <a16:colId xmlns="" xmlns:a16="http://schemas.microsoft.com/office/drawing/2014/main" val="20000"/>
                    </a:ext>
                  </a:extLst>
                </a:gridCol>
                <a:gridCol w="5510816">
                  <a:extLst>
                    <a:ext uri="{9D8B030D-6E8A-4147-A177-3AD203B41FA5}">
                      <a16:colId xmlns="" xmlns:a16="http://schemas.microsoft.com/office/drawing/2014/main" val="20001"/>
                    </a:ext>
                  </a:extLst>
                </a:gridCol>
              </a:tblGrid>
              <a:tr h="370840">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MX" b="1" dirty="0">
                          <a:solidFill>
                            <a:schemeClr val="tx1"/>
                          </a:solidFill>
                          <a:latin typeface="Nutmeg Book" panose="00000400000000000000" pitchFamily="2" charset="0"/>
                          <a:cs typeface="Arial" panose="020B0604020202020204" pitchFamily="34" charset="0"/>
                        </a:rPr>
                        <a:t>Integrantes de la Junta de Gobierno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just"/>
                      <a:endParaRPr lang="es-MX" b="0" baseline="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Consejeros: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s-MX" b="1" baseline="0" dirty="0">
                          <a:solidFill>
                            <a:schemeClr val="tx1"/>
                          </a:solidFill>
                          <a:latin typeface="Nutmeg Book" panose="00000400000000000000" pitchFamily="2" charset="0"/>
                          <a:cs typeface="Arial" panose="020B0604020202020204" pitchFamily="34" charset="0"/>
                        </a:rPr>
                        <a:t>Mtro. Juan Carlos Márquez Rosas</a:t>
                      </a:r>
                    </a:p>
                    <a:p>
                      <a:pPr algn="l"/>
                      <a:r>
                        <a:rPr lang="es-MX" b="0" baseline="0" dirty="0">
                          <a:solidFill>
                            <a:schemeClr val="tx1"/>
                          </a:solidFill>
                          <a:latin typeface="Nutmeg Book" panose="00000400000000000000" pitchFamily="2" charset="0"/>
                          <a:cs typeface="Arial" panose="020B0604020202020204" pitchFamily="34" charset="0"/>
                        </a:rPr>
                        <a:t>Procurador Social del Estado de Jalisco</a:t>
                      </a:r>
                    </a:p>
                    <a:p>
                      <a:pPr algn="just"/>
                      <a:r>
                        <a:rPr lang="es-MX" b="1" baseline="0" dirty="0">
                          <a:solidFill>
                            <a:schemeClr val="tx1"/>
                          </a:solidFill>
                          <a:latin typeface="Nutmeg Book" panose="00000400000000000000" pitchFamily="2" charset="0"/>
                          <a:cs typeface="Arial" panose="020B0604020202020204" pitchFamily="34" charset="0"/>
                        </a:rPr>
                        <a:t>Diputada Miriam Berenice Rivera Rodríguez</a:t>
                      </a:r>
                    </a:p>
                    <a:p>
                      <a:pPr algn="just"/>
                      <a:r>
                        <a:rPr lang="es-MX" b="0" baseline="0" dirty="0">
                          <a:solidFill>
                            <a:schemeClr val="tx1"/>
                          </a:solidFill>
                          <a:latin typeface="Nutmeg Book" panose="00000400000000000000" pitchFamily="2" charset="0"/>
                          <a:cs typeface="Arial" panose="020B0604020202020204" pitchFamily="34" charset="0"/>
                        </a:rPr>
                        <a:t>Secretaria de la Comisión de Asistencia Social, Familia y Niñez del Congreso del Estado de Jalisco</a:t>
                      </a:r>
                    </a:p>
                    <a:p>
                      <a:pPr algn="just"/>
                      <a:r>
                        <a:rPr lang="es-MX" b="1" baseline="0" dirty="0">
                          <a:solidFill>
                            <a:schemeClr val="tx1"/>
                          </a:solidFill>
                          <a:latin typeface="Nutmeg Book" panose="00000400000000000000" pitchFamily="2" charset="0"/>
                          <a:cs typeface="Arial" panose="020B0604020202020204" pitchFamily="34" charset="0"/>
                        </a:rPr>
                        <a:t>Lic. Gloria Erika Cid Galindo</a:t>
                      </a:r>
                    </a:p>
                    <a:p>
                      <a:pPr algn="just"/>
                      <a:r>
                        <a:rPr lang="es-MX" b="0" baseline="0" dirty="0">
                          <a:solidFill>
                            <a:schemeClr val="tx1"/>
                          </a:solidFill>
                          <a:latin typeface="Nutmeg Book" panose="00000400000000000000" pitchFamily="2" charset="0"/>
                          <a:cs typeface="Arial" panose="020B0604020202020204" pitchFamily="34" charset="0"/>
                        </a:rPr>
                        <a:t>Directora de la Asociación Civil, Sueños y Esperanzas</a:t>
                      </a:r>
                    </a:p>
                    <a:p>
                      <a:pPr algn="just"/>
                      <a:r>
                        <a:rPr lang="es-MX" b="1" baseline="0" dirty="0">
                          <a:solidFill>
                            <a:schemeClr val="tx1"/>
                          </a:solidFill>
                          <a:latin typeface="Nutmeg Book" panose="00000400000000000000" pitchFamily="2" charset="0"/>
                          <a:cs typeface="Arial" panose="020B0604020202020204" pitchFamily="34" charset="0"/>
                        </a:rPr>
                        <a:t>Lic. Marisa Lazo Corvera</a:t>
                      </a:r>
                    </a:p>
                    <a:p>
                      <a:pPr algn="just"/>
                      <a:r>
                        <a:rPr lang="es-MX" b="0" baseline="0" dirty="0">
                          <a:solidFill>
                            <a:schemeClr val="tx1"/>
                          </a:solidFill>
                          <a:latin typeface="Nutmeg Book" panose="00000400000000000000" pitchFamily="2" charset="0"/>
                          <a:cs typeface="Arial" panose="020B0604020202020204" pitchFamily="34" charset="0"/>
                        </a:rPr>
                        <a:t>Empresaria, representante de la iniciativa privada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Secretario Técnico: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b="1" baseline="0" dirty="0">
                          <a:solidFill>
                            <a:schemeClr val="tx1"/>
                          </a:solidFill>
                          <a:latin typeface="Nutmeg Book" panose="00000400000000000000" pitchFamily="2" charset="0"/>
                          <a:cs typeface="Arial" panose="020B0604020202020204" pitchFamily="34" charset="0"/>
                        </a:rPr>
                        <a:t>Ing. Juan Carlos Martín Mancilla</a:t>
                      </a:r>
                    </a:p>
                    <a:p>
                      <a:pPr marL="0" marR="0" indent="0" algn="just" defTabSz="914400" rtl="0" eaLnBrk="1" fontAlgn="auto" latinLnBrk="0" hangingPunct="1">
                        <a:lnSpc>
                          <a:spcPct val="100000"/>
                        </a:lnSpc>
                        <a:spcBef>
                          <a:spcPts val="0"/>
                        </a:spcBef>
                        <a:spcAft>
                          <a:spcPts val="0"/>
                        </a:spcAft>
                        <a:buClrTx/>
                        <a:buSzTx/>
                        <a:buFontTx/>
                        <a:buNone/>
                        <a:tabLst/>
                        <a:defRPr/>
                      </a:pPr>
                      <a:r>
                        <a:rPr lang="es-MX" b="0" baseline="0" dirty="0">
                          <a:solidFill>
                            <a:schemeClr val="tx1"/>
                          </a:solidFill>
                          <a:latin typeface="Nutmeg Book" panose="00000400000000000000" pitchFamily="2" charset="0"/>
                          <a:cs typeface="Arial" panose="020B0604020202020204" pitchFamily="34" charset="0"/>
                        </a:rPr>
                        <a:t>Director General del Sistema DIF Jalisco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377511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40</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5" name="Tabla 4">
            <a:extLst>
              <a:ext uri="{FF2B5EF4-FFF2-40B4-BE49-F238E27FC236}">
                <a16:creationId xmlns="" xmlns:a16="http://schemas.microsoft.com/office/drawing/2014/main" id="{62303572-3086-4B81-832E-04DE5BF21D55}"/>
              </a:ext>
            </a:extLst>
          </p:cNvPr>
          <p:cNvGraphicFramePr>
            <a:graphicFrameLocks noGrp="1"/>
          </p:cNvGraphicFramePr>
          <p:nvPr>
            <p:extLst>
              <p:ext uri="{D42A27DB-BD31-4B8C-83A1-F6EECF244321}">
                <p14:modId xmlns:p14="http://schemas.microsoft.com/office/powerpoint/2010/main" val="700111904"/>
              </p:ext>
            </p:extLst>
          </p:nvPr>
        </p:nvGraphicFramePr>
        <p:xfrm>
          <a:off x="486603" y="1402564"/>
          <a:ext cx="8229600" cy="3824271"/>
        </p:xfrm>
        <a:graphic>
          <a:graphicData uri="http://schemas.openxmlformats.org/drawingml/2006/table">
            <a:tbl>
              <a:tblPr>
                <a:tableStyleId>{5C22544A-7EE6-4342-B048-85BDC9FD1C3A}</a:tableStyleId>
              </a:tblPr>
              <a:tblGrid>
                <a:gridCol w="687348">
                  <a:extLst>
                    <a:ext uri="{9D8B030D-6E8A-4147-A177-3AD203B41FA5}">
                      <a16:colId xmlns="" xmlns:a16="http://schemas.microsoft.com/office/drawing/2014/main" val="84794916"/>
                    </a:ext>
                  </a:extLst>
                </a:gridCol>
                <a:gridCol w="1727659">
                  <a:extLst>
                    <a:ext uri="{9D8B030D-6E8A-4147-A177-3AD203B41FA5}">
                      <a16:colId xmlns="" xmlns:a16="http://schemas.microsoft.com/office/drawing/2014/main" val="1706898914"/>
                    </a:ext>
                  </a:extLst>
                </a:gridCol>
                <a:gridCol w="736886">
                  <a:extLst>
                    <a:ext uri="{9D8B030D-6E8A-4147-A177-3AD203B41FA5}">
                      <a16:colId xmlns="" xmlns:a16="http://schemas.microsoft.com/office/drawing/2014/main" val="1845035393"/>
                    </a:ext>
                  </a:extLst>
                </a:gridCol>
                <a:gridCol w="743079">
                  <a:extLst>
                    <a:ext uri="{9D8B030D-6E8A-4147-A177-3AD203B41FA5}">
                      <a16:colId xmlns="" xmlns:a16="http://schemas.microsoft.com/office/drawing/2014/main" val="2300055004"/>
                    </a:ext>
                  </a:extLst>
                </a:gridCol>
                <a:gridCol w="743079">
                  <a:extLst>
                    <a:ext uri="{9D8B030D-6E8A-4147-A177-3AD203B41FA5}">
                      <a16:colId xmlns="" xmlns:a16="http://schemas.microsoft.com/office/drawing/2014/main" val="200165527"/>
                    </a:ext>
                  </a:extLst>
                </a:gridCol>
                <a:gridCol w="705925">
                  <a:extLst>
                    <a:ext uri="{9D8B030D-6E8A-4147-A177-3AD203B41FA5}">
                      <a16:colId xmlns="" xmlns:a16="http://schemas.microsoft.com/office/drawing/2014/main" val="1535293337"/>
                    </a:ext>
                  </a:extLst>
                </a:gridCol>
                <a:gridCol w="712117">
                  <a:extLst>
                    <a:ext uri="{9D8B030D-6E8A-4147-A177-3AD203B41FA5}">
                      <a16:colId xmlns="" xmlns:a16="http://schemas.microsoft.com/office/drawing/2014/main" val="4134039951"/>
                    </a:ext>
                  </a:extLst>
                </a:gridCol>
                <a:gridCol w="712117">
                  <a:extLst>
                    <a:ext uri="{9D8B030D-6E8A-4147-A177-3AD203B41FA5}">
                      <a16:colId xmlns="" xmlns:a16="http://schemas.microsoft.com/office/drawing/2014/main" val="2495561663"/>
                    </a:ext>
                  </a:extLst>
                </a:gridCol>
                <a:gridCol w="730695">
                  <a:extLst>
                    <a:ext uri="{9D8B030D-6E8A-4147-A177-3AD203B41FA5}">
                      <a16:colId xmlns="" xmlns:a16="http://schemas.microsoft.com/office/drawing/2014/main" val="528563891"/>
                    </a:ext>
                  </a:extLst>
                </a:gridCol>
                <a:gridCol w="730695">
                  <a:extLst>
                    <a:ext uri="{9D8B030D-6E8A-4147-A177-3AD203B41FA5}">
                      <a16:colId xmlns="" xmlns:a16="http://schemas.microsoft.com/office/drawing/2014/main" val="1155080405"/>
                    </a:ext>
                  </a:extLst>
                </a:gridCol>
              </a:tblGrid>
              <a:tr h="91804">
                <a:tc rowSpan="2">
                  <a:txBody>
                    <a:bodyPr/>
                    <a:lstStyle/>
                    <a:p>
                      <a:pPr algn="ctr" fontAlgn="ctr"/>
                      <a:r>
                        <a:rPr lang="es-MX" sz="800" i="1" u="none" strike="noStrike" dirty="0">
                          <a:solidFill>
                            <a:schemeClr val="bg1"/>
                          </a:solidFill>
                          <a:effectLst/>
                        </a:rPr>
                        <a:t>PROYECTO</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800" i="1" u="none" strike="noStrike">
                          <a:solidFill>
                            <a:schemeClr val="bg1"/>
                          </a:solidFill>
                          <a:effectLst/>
                        </a:rPr>
                        <a:t>DESCRIPCIÓN</a:t>
                      </a:r>
                      <a:endParaRPr lang="es-MX" sz="8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3084253260"/>
                  </a:ext>
                </a:extLst>
              </a:tr>
              <a:tr h="622958">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dirty="0">
                          <a:solidFill>
                            <a:schemeClr val="bg1"/>
                          </a:solidFill>
                          <a:effectLst/>
                        </a:rPr>
                        <a:t>FAM RAMO 33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INTERESES Y PENALIZACIONES FAM RAMO 33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INTERESES Y PENALIZACIONES RECURSO ESTATAL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INTERESES Y PENALIZACIONES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TRANSFERENCIAS Y ASIGNACIONES ESTATALES (RECURSOS FISCALES)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(INSENTIVOS DERIVADOS DE LA COLABORACIÓN FISCAL)</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extLst>
                  <a:ext uri="{0D108BD9-81ED-4DB2-BD59-A6C34878D82A}">
                    <a16:rowId xmlns="" xmlns:a16="http://schemas.microsoft.com/office/drawing/2014/main" val="882015357"/>
                  </a:ext>
                </a:extLst>
              </a:tr>
              <a:tr h="396726">
                <a:tc>
                  <a:txBody>
                    <a:bodyPr/>
                    <a:lstStyle/>
                    <a:p>
                      <a:pPr algn="ctr" fontAlgn="ctr"/>
                      <a:r>
                        <a:rPr lang="es-MX" sz="800" i="1" u="none" strike="noStrike">
                          <a:effectLst/>
                        </a:rPr>
                        <a:t>153</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Apoyos econòmicos a niñas, niños y adolescentes (NNA) repatriados, reunificados y en riesgo de emigrar , asì como brindar un retorno seguro a NNA migrantes no acompañados del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285,000.00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285,000.00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2874092226"/>
                  </a:ext>
                </a:extLst>
              </a:tr>
              <a:tr h="177051">
                <a:tc>
                  <a:txBody>
                    <a:bodyPr/>
                    <a:lstStyle/>
                    <a:p>
                      <a:pPr algn="ctr" fontAlgn="ctr"/>
                      <a:r>
                        <a:rPr lang="es-MX" sz="800" i="1" u="none" strike="noStrike">
                          <a:effectLst/>
                        </a:rPr>
                        <a:t>154</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Acompañar la ausencia a los familiares de los desaparecidos en 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5,069,200.00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5,069,200.00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1020576795"/>
                  </a:ext>
                </a:extLst>
              </a:tr>
              <a:tr h="265577">
                <a:tc>
                  <a:txBody>
                    <a:bodyPr/>
                    <a:lstStyle/>
                    <a:p>
                      <a:pPr algn="ctr" fontAlgn="ctr"/>
                      <a:r>
                        <a:rPr lang="es-MX" sz="800" i="1" u="none" strike="noStrike">
                          <a:effectLst/>
                        </a:rPr>
                        <a:t>155</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Fortalecer las acciones para la atención y reintegración de personas en situación de calle en 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2,500,000.00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2,500,000.00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923561617"/>
                  </a:ext>
                </a:extLst>
              </a:tr>
              <a:tr h="265577">
                <a:tc>
                  <a:txBody>
                    <a:bodyPr/>
                    <a:lstStyle/>
                    <a:p>
                      <a:pPr algn="ctr" fontAlgn="ctr"/>
                      <a:r>
                        <a:rPr lang="es-MX" sz="800" i="1" u="none" strike="noStrike">
                          <a:effectLst/>
                        </a:rPr>
                        <a:t>156</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dirty="0">
                          <a:effectLst/>
                        </a:rPr>
                        <a:t>Fortalecimiento de promotoría en las localidades de alta y muy alta marginación en los municipios de Mezquitic y Bolaños.</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1,075,200.00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1,075,200.00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2738592511"/>
                  </a:ext>
                </a:extLst>
              </a:tr>
              <a:tr h="265577">
                <a:tc>
                  <a:txBody>
                    <a:bodyPr/>
                    <a:lstStyle/>
                    <a:p>
                      <a:pPr algn="ctr" fontAlgn="ctr"/>
                      <a:r>
                        <a:rPr lang="es-MX" sz="800" i="1" u="none" strike="noStrike">
                          <a:effectLst/>
                        </a:rPr>
                        <a:t>157</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Mobiliario Médico para pacientes de cuidados especiales para los Sistemas DIF Municipales del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700,000.00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700,000.00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1892794922"/>
                  </a:ext>
                </a:extLst>
              </a:tr>
              <a:tr h="268855">
                <a:tc>
                  <a:txBody>
                    <a:bodyPr/>
                    <a:lstStyle/>
                    <a:p>
                      <a:pPr algn="ctr" fontAlgn="ctr"/>
                      <a:r>
                        <a:rPr lang="es-MX" sz="800" i="1" u="none" strike="noStrike">
                          <a:effectLst/>
                        </a:rPr>
                        <a:t>574</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dirty="0">
                          <a:effectLst/>
                        </a:rPr>
                        <a:t>Eventos que impulsen metodologías y estrategias de trabajo para la Prevención de Riesgos Psicosociales en Niñas, Niños y Adolescentes</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 xmlns:a16="http://schemas.microsoft.com/office/drawing/2014/main" val="3829190671"/>
                  </a:ext>
                </a:extLst>
              </a:tr>
              <a:tr h="91804">
                <a:tc>
                  <a:txBody>
                    <a:bodyPr/>
                    <a:lstStyle/>
                    <a:p>
                      <a:pPr algn="ctr" fontAlgn="ctr"/>
                      <a:r>
                        <a:rPr lang="es-MX" sz="800" i="1" u="none" strike="noStrike">
                          <a:effectLst/>
                        </a:rPr>
                        <a:t> </a:t>
                      </a:r>
                      <a:endParaRPr lang="es-MX" sz="800" b="0" i="1" u="none" strike="noStrike">
                        <a:effectLst/>
                        <a:latin typeface="Verdana" panose="020B0604030504040204" pitchFamily="34" charset="0"/>
                      </a:endParaRPr>
                    </a:p>
                  </a:txBody>
                  <a:tcPr marL="3279" marR="3279" marT="3279" marB="0" anchor="ctr"/>
                </a:tc>
                <a:tc>
                  <a:txBody>
                    <a:bodyPr/>
                    <a:lstStyle/>
                    <a:p>
                      <a:pPr algn="ctr" fontAlgn="b"/>
                      <a:r>
                        <a:rPr lang="fr-FR" sz="800" b="1" i="1" u="none" strike="noStrike" dirty="0">
                          <a:solidFill>
                            <a:schemeClr val="bg1"/>
                          </a:solidFill>
                          <a:effectLst/>
                        </a:rPr>
                        <a:t>T O T A L ===&gt;   </a:t>
                      </a:r>
                      <a:endParaRPr lang="fr-FR" sz="800" b="1" i="1" u="none" strike="noStrike" dirty="0">
                        <a:solidFill>
                          <a:schemeClr val="bg1"/>
                        </a:solidFill>
                        <a:effectLst/>
                        <a:latin typeface="Verdana" panose="020B0604030504040204" pitchFamily="34" charset="0"/>
                      </a:endParaRPr>
                    </a:p>
                  </a:txBody>
                  <a:tcPr marL="3279" marR="3279" marT="3279" marB="0" anchor="b">
                    <a:solidFill>
                      <a:srgbClr val="002060"/>
                    </a:solidFill>
                  </a:tcPr>
                </a:tc>
                <a:tc>
                  <a:txBody>
                    <a:bodyPr/>
                    <a:lstStyle/>
                    <a:p>
                      <a:pPr algn="r" fontAlgn="ctr"/>
                      <a:r>
                        <a:rPr lang="es-MX" sz="800" b="1" i="1" u="none" strike="noStrike" dirty="0">
                          <a:solidFill>
                            <a:schemeClr val="bg1"/>
                          </a:solidFill>
                          <a:effectLst/>
                        </a:rPr>
                        <a:t>1,378,614,596.25</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678,933,920.00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4,135,000.00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48,956,000.00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2,551,000.00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1,035,000.00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174,582,680.25</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468,420,996.00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extLst>
                  <a:ext uri="{0D108BD9-81ED-4DB2-BD59-A6C34878D82A}">
                    <a16:rowId xmlns="" xmlns:a16="http://schemas.microsoft.com/office/drawing/2014/main" val="309600740"/>
                  </a:ext>
                </a:extLst>
              </a:tr>
            </a:tbl>
          </a:graphicData>
        </a:graphic>
      </p:graphicFrame>
    </p:spTree>
    <p:extLst>
      <p:ext uri="{BB962C8B-B14F-4D97-AF65-F5344CB8AC3E}">
        <p14:creationId xmlns:p14="http://schemas.microsoft.com/office/powerpoint/2010/main" val="399577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41</a:t>
            </a:fld>
            <a:endParaRPr lang="es-MX" sz="1000" b="1" dirty="0">
              <a:latin typeface="Bahnschrift" panose="020B0502040204020203" pitchFamily="34" charset="0"/>
            </a:endParaRPr>
          </a:p>
        </p:txBody>
      </p:sp>
      <p:sp>
        <p:nvSpPr>
          <p:cNvPr id="5" name="4 Rectángulo"/>
          <p:cNvSpPr/>
          <p:nvPr/>
        </p:nvSpPr>
        <p:spPr>
          <a:xfrm>
            <a:off x="1043608" y="1772816"/>
            <a:ext cx="7200800" cy="309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i="1" dirty="0">
                <a:solidFill>
                  <a:schemeClr val="tx1"/>
                </a:solidFill>
                <a:latin typeface="Nutmeg Book" panose="00000400000000000000"/>
              </a:rPr>
              <a:t>En el presupuesto de egresos 2021 no se cuenta con presupuesto para hacer frente al impacto al salario por incremento salarial 2021, así como asignación para gastos inherentes a la operación del Museo Trompo Mágico, toda vez que, como recordaremos, en el ejercicio 2019 su presupuesto fue asignado a la Secretaría de Cultura, en el ejercicio 2020, su presupuesto fue asignado al OPD “Museos, Exposiciones y Galerías” y en el presente ejercicio solo se recibió recurso para cubrir los gastos inherentes de Servicios Personales.</a:t>
            </a:r>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Observaciones</a:t>
            </a:r>
            <a:endParaRPr lang="es-MX" b="1" i="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3484918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42</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a:p>
            <a:pPr algn="just"/>
            <a:r>
              <a:rPr lang="es-MX" b="1" i="1" dirty="0">
                <a:solidFill>
                  <a:srgbClr val="CC66FF"/>
                </a:solidFill>
                <a:latin typeface="Nutmeg Book" panose="00000400000000000000"/>
                <a:cs typeface="Arial" panose="020B0604020202020204" pitchFamily="34" charset="0"/>
              </a:rPr>
              <a:t>Anexos</a:t>
            </a:r>
            <a:endParaRPr lang="es-MX" b="1" i="1" dirty="0">
              <a:solidFill>
                <a:schemeClr val="tx1"/>
              </a:solidFill>
              <a:latin typeface="Nutmeg Book" panose="00000400000000000000"/>
              <a:cs typeface="Arial" panose="020B0604020202020204" pitchFamily="34" charset="0"/>
            </a:endParaRPr>
          </a:p>
        </p:txBody>
      </p:sp>
      <p:sp>
        <p:nvSpPr>
          <p:cNvPr id="5" name="4 Rectángulo">
            <a:extLst>
              <a:ext uri="{FF2B5EF4-FFF2-40B4-BE49-F238E27FC236}">
                <a16:creationId xmlns="" xmlns:a16="http://schemas.microsoft.com/office/drawing/2014/main" id="{E74CAD8E-BCAE-439B-92E0-50D420C12010}"/>
              </a:ext>
            </a:extLst>
          </p:cNvPr>
          <p:cNvSpPr/>
          <p:nvPr/>
        </p:nvSpPr>
        <p:spPr>
          <a:xfrm>
            <a:off x="683568" y="1412776"/>
            <a:ext cx="7992888"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50000"/>
              </a:lnSpc>
              <a:buFont typeface="Wingdings" panose="05000000000000000000" pitchFamily="2" charset="2"/>
              <a:buChar char="Ø"/>
            </a:pPr>
            <a:r>
              <a:rPr lang="es-ES" b="1" i="1" dirty="0">
                <a:solidFill>
                  <a:schemeClr val="tx1"/>
                </a:solidFill>
                <a:latin typeface="Nutmeg Book" panose="00000400000000000000"/>
                <a:cs typeface="Arial" panose="020B0604020202020204" pitchFamily="34" charset="0"/>
              </a:rPr>
              <a:t>Formatos de la Secretaría de la Hacienda Pública</a:t>
            </a:r>
          </a:p>
          <a:p>
            <a:pPr algn="just">
              <a:lnSpc>
                <a:spcPct val="150000"/>
              </a:lnSpc>
            </a:pPr>
            <a:r>
              <a:rPr lang="es-MX" sz="1600" b="1" i="1" dirty="0">
                <a:solidFill>
                  <a:schemeClr val="tx1"/>
                </a:solidFill>
                <a:latin typeface="Nutmeg Book" panose="00000400000000000000"/>
                <a:cs typeface="Arial" panose="020B0604020202020204" pitchFamily="34" charset="0"/>
                <a:hlinkClick r:id="rId2" action="ppaction://hlinkfile"/>
              </a:rPr>
              <a:t>ANEXOS OFICIALES\1 DISTRIBUCION PRESUPUESTO INICIAL EJERCICIO 2021\2 FORMATOS SHP PARA APROBACION PRESUPUESTO 2021\Formatos SHP.xlsx</a:t>
            </a:r>
            <a:endParaRPr lang="es-MX" sz="1600" b="1" i="1" dirty="0">
              <a:solidFill>
                <a:schemeClr val="tx1"/>
              </a:solidFill>
              <a:latin typeface="Nutmeg Book" panose="00000400000000000000"/>
              <a:cs typeface="Arial" panose="020B0604020202020204" pitchFamily="34" charset="0"/>
            </a:endParaRPr>
          </a:p>
          <a:p>
            <a:pPr marL="285750" indent="-285750" algn="just">
              <a:lnSpc>
                <a:spcPct val="150000"/>
              </a:lnSpc>
              <a:buFont typeface="Wingdings" panose="05000000000000000000" pitchFamily="2" charset="2"/>
              <a:buChar char="Ø"/>
            </a:pPr>
            <a:r>
              <a:rPr lang="es-MX" b="1" i="1" dirty="0">
                <a:solidFill>
                  <a:schemeClr val="tx1"/>
                </a:solidFill>
                <a:latin typeface="Nutmeg Book" panose="00000400000000000000"/>
                <a:cs typeface="Arial" panose="020B0604020202020204" pitchFamily="34" charset="0"/>
              </a:rPr>
              <a:t>Formatos DIF</a:t>
            </a:r>
          </a:p>
          <a:p>
            <a:pPr algn="just">
              <a:lnSpc>
                <a:spcPct val="150000"/>
              </a:lnSpc>
            </a:pPr>
            <a:r>
              <a:rPr lang="es-ES" sz="1600" b="1" i="1" dirty="0">
                <a:solidFill>
                  <a:schemeClr val="tx1"/>
                </a:solidFill>
                <a:latin typeface="Nutmeg Book" panose="00000400000000000000"/>
                <a:cs typeface="Arial" panose="020B0604020202020204" pitchFamily="34" charset="0"/>
                <a:hlinkClick r:id="rId3" action="ppaction://hlinkfile"/>
              </a:rPr>
              <a:t>..\..\..\..\ANAGON~1\AEGJ\JUNTAS~1\EJERCI~4\ANEXOS~1\1DISTR~1\3FORMA~1\1CEDUL~1.XLS</a:t>
            </a:r>
            <a:endParaRPr lang="es-ES" sz="1600" b="1" i="1" dirty="0">
              <a:solidFill>
                <a:schemeClr val="tx1"/>
              </a:solidFill>
              <a:latin typeface="Nutmeg Book" panose="00000400000000000000"/>
              <a:cs typeface="Arial" panose="020B0604020202020204" pitchFamily="34" charset="0"/>
            </a:endParaRPr>
          </a:p>
          <a:p>
            <a:pPr marL="285750" indent="-285750" algn="just">
              <a:lnSpc>
                <a:spcPct val="150000"/>
              </a:lnSpc>
              <a:buFont typeface="Wingdings" panose="05000000000000000000" pitchFamily="2" charset="2"/>
              <a:buChar char="Ø"/>
            </a:pPr>
            <a:r>
              <a:rPr lang="es-ES" b="1" i="1" dirty="0">
                <a:solidFill>
                  <a:schemeClr val="tx1"/>
                </a:solidFill>
                <a:latin typeface="Nutmeg Book" panose="00000400000000000000"/>
                <a:cs typeface="Arial" panose="020B0604020202020204" pitchFamily="34" charset="0"/>
              </a:rPr>
              <a:t>Plantilla de Personal</a:t>
            </a:r>
          </a:p>
          <a:p>
            <a:pPr algn="just">
              <a:lnSpc>
                <a:spcPct val="150000"/>
              </a:lnSpc>
            </a:pPr>
            <a:r>
              <a:rPr lang="es-MX" sz="1600" b="1" i="1" dirty="0">
                <a:solidFill>
                  <a:schemeClr val="tx1"/>
                </a:solidFill>
                <a:latin typeface="Nutmeg Book" panose="00000400000000000000"/>
                <a:cs typeface="Arial" panose="020B0604020202020204" pitchFamily="34" charset="0"/>
                <a:hlinkClick r:id="rId4" action="ppaction://hlinkfile"/>
              </a:rPr>
              <a:t>ANEXOS OFICIALES\1 DISTRIBUCION PRESUPUESTO INICIAL EJERCICIO 2021\2 FORMATOS SHP PARA APROBACION PRESUPUESTO 2021\Plantilla de Personal.xlsx</a:t>
            </a:r>
            <a:endParaRPr lang="es-ES" sz="1600" b="1" i="1" dirty="0">
              <a:solidFill>
                <a:schemeClr val="tx1"/>
              </a:solidFill>
              <a:latin typeface="Nutmeg Book" panose="00000400000000000000"/>
              <a:cs typeface="Arial" panose="020B0604020202020204" pitchFamily="34" charset="0"/>
            </a:endParaRPr>
          </a:p>
          <a:p>
            <a:pPr marL="285750" indent="-285750" algn="just">
              <a:lnSpc>
                <a:spcPct val="150000"/>
              </a:lnSpc>
              <a:buFont typeface="Wingdings" panose="05000000000000000000" pitchFamily="2" charset="2"/>
              <a:buChar char="Ø"/>
            </a:pPr>
            <a:r>
              <a:rPr lang="es-ES" b="1" i="1" dirty="0">
                <a:solidFill>
                  <a:schemeClr val="tx1"/>
                </a:solidFill>
                <a:latin typeface="Nutmeg Book" panose="00000400000000000000"/>
                <a:cs typeface="Arial" panose="020B0604020202020204" pitchFamily="34" charset="0"/>
              </a:rPr>
              <a:t>Organigrama </a:t>
            </a:r>
          </a:p>
          <a:p>
            <a:pPr algn="just">
              <a:lnSpc>
                <a:spcPct val="150000"/>
              </a:lnSpc>
            </a:pPr>
            <a:r>
              <a:rPr lang="es-MX" sz="1600" b="1" i="1" dirty="0">
                <a:solidFill>
                  <a:schemeClr val="tx1"/>
                </a:solidFill>
                <a:latin typeface="Nutmeg Book" panose="00000400000000000000"/>
                <a:cs typeface="Arial" panose="020B0604020202020204" pitchFamily="34" charset="0"/>
                <a:hlinkClick r:id="rId5" action="ppaction://hlinkfile"/>
              </a:rPr>
              <a:t>ANEXOS OFICIALES\1 DISTRIBUCION PRESUPUESTO INICIAL EJERCICIO 2021\3 FORMATOS DIF PARA APROBACION PRESUPUESTO INICIAL 2021\Organigrama General Propuesta 2021.pdf</a:t>
            </a:r>
            <a:endParaRPr lang="es-MX" sz="1600" b="1" i="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3515893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43</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Estructura Orgánica 2021</a:t>
            </a:r>
            <a:endParaRPr lang="es-MX" b="1" i="1" dirty="0">
              <a:solidFill>
                <a:schemeClr val="tx1"/>
              </a:solidFill>
              <a:latin typeface="Nutmeg Book" panose="00000400000000000000"/>
              <a:cs typeface="Arial" panose="020B0604020202020204" pitchFamily="34" charset="0"/>
            </a:endParaRPr>
          </a:p>
        </p:txBody>
      </p:sp>
      <p:pic>
        <p:nvPicPr>
          <p:cNvPr id="6" name="Imagen 5">
            <a:extLst>
              <a:ext uri="{FF2B5EF4-FFF2-40B4-BE49-F238E27FC236}">
                <a16:creationId xmlns="" xmlns:a16="http://schemas.microsoft.com/office/drawing/2014/main" id="{C6B32C4D-BA38-4C3B-8C9F-28100C999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07" y="1436291"/>
            <a:ext cx="8687186" cy="5285184"/>
          </a:xfrm>
          <a:prstGeom prst="rect">
            <a:avLst/>
          </a:prstGeom>
          <a:noFill/>
        </p:spPr>
      </p:pic>
    </p:spTree>
    <p:extLst>
      <p:ext uri="{BB962C8B-B14F-4D97-AF65-F5344CB8AC3E}">
        <p14:creationId xmlns:p14="http://schemas.microsoft.com/office/powerpoint/2010/main" val="2421729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44</a:t>
            </a:fld>
            <a:endParaRPr lang="es-MX" sz="1000" b="1" dirty="0">
              <a:latin typeface="Bahnschrift" panose="020B0502040204020203" pitchFamily="34" charset="0"/>
            </a:endParaRPr>
          </a:p>
        </p:txBody>
      </p:sp>
      <p:sp>
        <p:nvSpPr>
          <p:cNvPr id="5" name="4 Rectángulo"/>
          <p:cNvSpPr/>
          <p:nvPr/>
        </p:nvSpPr>
        <p:spPr>
          <a:xfrm>
            <a:off x="323528" y="1268760"/>
            <a:ext cx="8424936"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800" i="1" dirty="0">
              <a:solidFill>
                <a:schemeClr val="tx1"/>
              </a:solidFill>
              <a:latin typeface="Nutmeg Book"/>
            </a:endParaRPr>
          </a:p>
          <a:p>
            <a:pPr algn="just">
              <a:lnSpc>
                <a:spcPct val="150000"/>
              </a:lnSpc>
            </a:pPr>
            <a:r>
              <a:rPr lang="es-ES" sz="2400" i="1" dirty="0">
                <a:solidFill>
                  <a:schemeClr val="tx1"/>
                </a:solidFill>
                <a:latin typeface="Nutmeg Book" panose="00000400000000000000"/>
              </a:rPr>
              <a:t>La preparación de presupuesto de egresos para el ejercicio 2021, se realizó con un enfoque al cumplimiento de metas estructuradas en los planes y programas de gobierno, así como a los principios de racionalidad, austeridad, disciplina presupuestal, motivación, certeza, equidad, proporcionalidad y perspectiva de género.</a:t>
            </a:r>
            <a:endParaRPr lang="es-MX" sz="2400" i="1" dirty="0">
              <a:solidFill>
                <a:schemeClr val="tx1"/>
              </a:solidFill>
              <a:latin typeface="Nutmeg Book" panose="00000400000000000000"/>
            </a:endParaRPr>
          </a:p>
        </p:txBody>
      </p:sp>
      <p:sp>
        <p:nvSpPr>
          <p:cNvPr id="7" name="Rectángulo redondeado 6"/>
          <p:cNvSpPr/>
          <p:nvPr/>
        </p:nvSpPr>
        <p:spPr>
          <a:xfrm>
            <a:off x="1547664" y="404664"/>
            <a:ext cx="7200800"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endParaRPr lang="es-MX" b="1" i="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1435348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45</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7275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934BC9"/>
                </a:solidFill>
              </a:rPr>
              <a:t>Validación y Visto Bueno conforme 2.11 Políticas Administrativas</a:t>
            </a:r>
            <a:endParaRPr lang="es-MX" dirty="0">
              <a:solidFill>
                <a:srgbClr val="934BC9"/>
              </a:solidFill>
            </a:endParaRPr>
          </a:p>
        </p:txBody>
      </p:sp>
      <p:sp>
        <p:nvSpPr>
          <p:cNvPr id="5" name="4 Rectángulo">
            <a:extLst>
              <a:ext uri="{FF2B5EF4-FFF2-40B4-BE49-F238E27FC236}">
                <a16:creationId xmlns="" xmlns:a16="http://schemas.microsoft.com/office/drawing/2014/main" id="{B5885AAA-EBD3-480D-8FFC-6B812A7AAFA4}"/>
              </a:ext>
            </a:extLst>
          </p:cNvPr>
          <p:cNvSpPr/>
          <p:nvPr/>
        </p:nvSpPr>
        <p:spPr>
          <a:xfrm>
            <a:off x="611560" y="1132235"/>
            <a:ext cx="8214780" cy="1476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sz="2000" i="1" dirty="0">
                <a:solidFill>
                  <a:schemeClr val="tx1"/>
                </a:solidFill>
                <a:latin typeface="Nutmeg Book" panose="00000400000000000000"/>
              </a:rPr>
              <a:t> S</a:t>
            </a:r>
            <a:r>
              <a:rPr lang="es-ES" i="1" dirty="0">
                <a:solidFill>
                  <a:schemeClr val="tx1"/>
                </a:solidFill>
              </a:rPr>
              <a:t>e cuenta la validación y visto bueno de la Secretaría del Sistema de Asistencia Social, y de la Coordinación General Estratégica de Desarrollo Social, conforme lo establecido en el numeral 2.11 de las Políticas Administrativas para Entidades Públicas Paraestatales del Estado de Jalisco. </a:t>
            </a:r>
            <a:endParaRPr lang="es-MX" sz="2000" i="1" dirty="0">
              <a:solidFill>
                <a:schemeClr val="tx1"/>
              </a:solidFill>
              <a:latin typeface="Nutmeg Book" panose="00000400000000000000"/>
            </a:endParaRPr>
          </a:p>
        </p:txBody>
      </p:sp>
      <p:pic>
        <p:nvPicPr>
          <p:cNvPr id="9" name="Imagen 8">
            <a:extLst>
              <a:ext uri="{FF2B5EF4-FFF2-40B4-BE49-F238E27FC236}">
                <a16:creationId xmlns="" xmlns:a16="http://schemas.microsoft.com/office/drawing/2014/main" id="{6F41CDEB-F449-46F1-93A2-F3F7186E5353}"/>
              </a:ext>
            </a:extLst>
          </p:cNvPr>
          <p:cNvPicPr>
            <a:picLocks noChangeAspect="1"/>
          </p:cNvPicPr>
          <p:nvPr/>
        </p:nvPicPr>
        <p:blipFill rotWithShape="1">
          <a:blip r:embed="rId2"/>
          <a:srcRect l="19288" t="17801" r="47637" b="5346"/>
          <a:stretch/>
        </p:blipFill>
        <p:spPr>
          <a:xfrm>
            <a:off x="1355572" y="2860427"/>
            <a:ext cx="3024336" cy="3952949"/>
          </a:xfrm>
          <a:prstGeom prst="rect">
            <a:avLst/>
          </a:prstGeom>
        </p:spPr>
      </p:pic>
      <p:pic>
        <p:nvPicPr>
          <p:cNvPr id="10" name="Imagen 9">
            <a:extLst>
              <a:ext uri="{FF2B5EF4-FFF2-40B4-BE49-F238E27FC236}">
                <a16:creationId xmlns="" xmlns:a16="http://schemas.microsoft.com/office/drawing/2014/main" id="{9BDE495E-6FD3-4638-9254-F0370A8DBD77}"/>
              </a:ext>
            </a:extLst>
          </p:cNvPr>
          <p:cNvPicPr>
            <a:picLocks noChangeAspect="1"/>
          </p:cNvPicPr>
          <p:nvPr/>
        </p:nvPicPr>
        <p:blipFill rotWithShape="1">
          <a:blip r:embed="rId3"/>
          <a:srcRect l="19027" t="17801" r="47899" b="6600"/>
          <a:stretch/>
        </p:blipFill>
        <p:spPr>
          <a:xfrm>
            <a:off x="4762700" y="2924944"/>
            <a:ext cx="3024336" cy="3888432"/>
          </a:xfrm>
          <a:prstGeom prst="rect">
            <a:avLst/>
          </a:prstGeom>
        </p:spPr>
      </p:pic>
    </p:spTree>
    <p:extLst>
      <p:ext uri="{BB962C8B-B14F-4D97-AF65-F5344CB8AC3E}">
        <p14:creationId xmlns:p14="http://schemas.microsoft.com/office/powerpoint/2010/main" val="3136611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46</a:t>
            </a:fld>
            <a:endParaRPr lang="es-MX" sz="1000" b="1" dirty="0">
              <a:latin typeface="Bahnschrift" panose="020B0502040204020203" pitchFamily="34" charset="0"/>
            </a:endParaRPr>
          </a:p>
        </p:txBody>
      </p:sp>
      <p:sp>
        <p:nvSpPr>
          <p:cNvPr id="6" name="Rectángulo redondeado 6">
            <a:extLst>
              <a:ext uri="{FF2B5EF4-FFF2-40B4-BE49-F238E27FC236}">
                <a16:creationId xmlns="" xmlns:a16="http://schemas.microsoft.com/office/drawing/2014/main" id="{0A6A870D-A25A-40FE-86B6-21003F253E3D}"/>
              </a:ext>
            </a:extLst>
          </p:cNvPr>
          <p:cNvSpPr/>
          <p:nvPr/>
        </p:nvSpPr>
        <p:spPr>
          <a:xfrm>
            <a:off x="1547664" y="404664"/>
            <a:ext cx="7200800" cy="7275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934BC9"/>
                </a:solidFill>
              </a:rPr>
              <a:t>Validación y Visto Bueno conforme 2.11 Políticas Administrativas</a:t>
            </a:r>
            <a:endParaRPr lang="es-MX" dirty="0">
              <a:solidFill>
                <a:srgbClr val="934BC9"/>
              </a:solidFill>
            </a:endParaRPr>
          </a:p>
        </p:txBody>
      </p:sp>
      <p:sp>
        <p:nvSpPr>
          <p:cNvPr id="5" name="4 Rectángulo">
            <a:extLst>
              <a:ext uri="{FF2B5EF4-FFF2-40B4-BE49-F238E27FC236}">
                <a16:creationId xmlns="" xmlns:a16="http://schemas.microsoft.com/office/drawing/2014/main" id="{B5885AAA-EBD3-480D-8FFC-6B812A7AAFA4}"/>
              </a:ext>
            </a:extLst>
          </p:cNvPr>
          <p:cNvSpPr/>
          <p:nvPr/>
        </p:nvSpPr>
        <p:spPr>
          <a:xfrm>
            <a:off x="611560" y="1132235"/>
            <a:ext cx="8214780" cy="1476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sz="2000" i="1" dirty="0">
                <a:solidFill>
                  <a:schemeClr val="tx1"/>
                </a:solidFill>
                <a:latin typeface="Nutmeg Book" panose="00000400000000000000"/>
              </a:rPr>
              <a:t> </a:t>
            </a:r>
            <a:endParaRPr lang="es-MX" sz="2000" i="1" dirty="0">
              <a:solidFill>
                <a:schemeClr val="tx1"/>
              </a:solidFill>
              <a:latin typeface="Nutmeg Book" panose="00000400000000000000"/>
            </a:endParaRPr>
          </a:p>
        </p:txBody>
      </p:sp>
      <p:pic>
        <p:nvPicPr>
          <p:cNvPr id="7" name="Imagen 6">
            <a:extLst>
              <a:ext uri="{FF2B5EF4-FFF2-40B4-BE49-F238E27FC236}">
                <a16:creationId xmlns="" xmlns:a16="http://schemas.microsoft.com/office/drawing/2014/main" id="{96177121-0FC0-4476-825D-8098CEE17881}"/>
              </a:ext>
            </a:extLst>
          </p:cNvPr>
          <p:cNvPicPr>
            <a:picLocks noChangeAspect="1"/>
          </p:cNvPicPr>
          <p:nvPr/>
        </p:nvPicPr>
        <p:blipFill rotWithShape="1">
          <a:blip r:embed="rId2"/>
          <a:srcRect l="36612" t="17801" r="36613" b="20600"/>
          <a:stretch/>
        </p:blipFill>
        <p:spPr>
          <a:xfrm>
            <a:off x="2627784" y="1340768"/>
            <a:ext cx="4059090" cy="5252940"/>
          </a:xfrm>
          <a:prstGeom prst="rect">
            <a:avLst/>
          </a:prstGeom>
        </p:spPr>
      </p:pic>
    </p:spTree>
    <p:extLst>
      <p:ext uri="{BB962C8B-B14F-4D97-AF65-F5344CB8AC3E}">
        <p14:creationId xmlns:p14="http://schemas.microsoft.com/office/powerpoint/2010/main" val="3012078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47</a:t>
            </a:fld>
            <a:endParaRPr lang="es-MX" sz="1000" b="1" dirty="0">
              <a:latin typeface="Bahnschrift" panose="020B0502040204020203" pitchFamily="34" charset="0"/>
            </a:endParaRPr>
          </a:p>
        </p:txBody>
      </p:sp>
      <p:sp>
        <p:nvSpPr>
          <p:cNvPr id="5" name="4 Rectángulo"/>
          <p:cNvSpPr/>
          <p:nvPr/>
        </p:nvSpPr>
        <p:spPr>
          <a:xfrm>
            <a:off x="467544" y="1412776"/>
            <a:ext cx="8280920" cy="496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dirty="0"/>
              <a:t> </a:t>
            </a:r>
            <a:endParaRPr lang="es-MX" i="1" dirty="0">
              <a:solidFill>
                <a:schemeClr val="tx1"/>
              </a:solidFill>
              <a:latin typeface="Nutmeg Book" panose="00000400000000000000"/>
            </a:endParaRPr>
          </a:p>
          <a:p>
            <a:pPr algn="just">
              <a:lnSpc>
                <a:spcPct val="150000"/>
              </a:lnSpc>
            </a:pPr>
            <a:r>
              <a:rPr lang="es-ES" i="1" dirty="0">
                <a:solidFill>
                  <a:schemeClr val="tx1"/>
                </a:solidFill>
                <a:latin typeface="Nutmeg Book" panose="00000400000000000000"/>
              </a:rPr>
              <a:t>Dentro de las atribuciones del Director General conforme lo establece el artículo 78 fracción VI de la Ley Orgánica del Poder Ejecutivo y diverso 38 fracción II del Código de Asistencia Social, </a:t>
            </a:r>
            <a:r>
              <a:rPr lang="es-ES" b="1" i="1" dirty="0">
                <a:solidFill>
                  <a:schemeClr val="tx1"/>
                </a:solidFill>
                <a:latin typeface="Nutmeg Book" panose="00000400000000000000"/>
              </a:rPr>
              <a:t>se pone a su consideración la aprobación del presupuesto de ingresos y egresos para el ejercicio fiscal 2021 por un monto de $1,378´614,596.25, así como su organigrama y plantilla de personal, conforme los anexos,</a:t>
            </a:r>
            <a:r>
              <a:rPr lang="es-ES" i="1" dirty="0">
                <a:solidFill>
                  <a:schemeClr val="tx1"/>
                </a:solidFill>
                <a:latin typeface="Nutmeg Book" panose="00000400000000000000"/>
              </a:rPr>
              <a:t> de conformidad  al Artículo 33 fracción III del Código de Asistencia Social del Estado de Jalisco, Artículo 33 de la Ley de Presupuesto, Contabilidad y Gasto Público del Estado de Jalisco y numeral 3.2 de las Políticas Administrativas para Entidades Públicas Paraestatales del Estado de Jalisco.</a:t>
            </a:r>
            <a:endParaRPr lang="es-MX" i="1" dirty="0">
              <a:solidFill>
                <a:schemeClr val="tx1"/>
              </a:solidFill>
              <a:latin typeface="Nutmeg Book" panose="0000040000000000000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p:txBody>
      </p:sp>
    </p:spTree>
    <p:extLst>
      <p:ext uri="{BB962C8B-B14F-4D97-AF65-F5344CB8AC3E}">
        <p14:creationId xmlns:p14="http://schemas.microsoft.com/office/powerpoint/2010/main" val="2902692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48</a:t>
            </a:fld>
            <a:endParaRPr lang="es-MX" sz="1000" b="1" dirty="0">
              <a:latin typeface="Bahnschrift" panose="020B0502040204020203" pitchFamily="34" charset="0"/>
            </a:endParaRPr>
          </a:p>
        </p:txBody>
      </p:sp>
      <p:sp>
        <p:nvSpPr>
          <p:cNvPr id="5" name="Rectángulo redondeado 4"/>
          <p:cNvSpPr/>
          <p:nvPr/>
        </p:nvSpPr>
        <p:spPr>
          <a:xfrm>
            <a:off x="971600" y="2996952"/>
            <a:ext cx="7200800" cy="26642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algn="just"/>
            <a:r>
              <a:rPr lang="es-MX" b="1" dirty="0">
                <a:solidFill>
                  <a:schemeClr val="tx1"/>
                </a:solidFill>
                <a:latin typeface="Nutmeg Book" panose="00000400000000000000"/>
                <a:cs typeface="Arial" panose="020B0604020202020204" pitchFamily="34" charset="0"/>
              </a:rPr>
              <a:t>6. </a:t>
            </a:r>
            <a:r>
              <a:rPr lang="es-MX" sz="2000" b="1" dirty="0">
                <a:solidFill>
                  <a:schemeClr val="tx1"/>
                </a:solidFill>
                <a:latin typeface="Nutmeg Book"/>
              </a:rPr>
              <a:t>Se somete a su consideración y en su caso aprobación, el destino de los ingresos propios recaudados y no devengados de la operación del Órgano Desconcentrado “Museo Trompo Mágico” de ejercicios anteriores, para ser destinados a cubrir los gastos de operación.</a:t>
            </a:r>
            <a:endParaRPr lang="es-MX" sz="2000" b="1" dirty="0">
              <a:solidFill>
                <a:schemeClr val="tx1"/>
              </a:solidFill>
              <a:highlight>
                <a:srgbClr val="FFFF00"/>
              </a:highlight>
              <a:latin typeface="Nutmeg Book"/>
            </a:endParaRPr>
          </a:p>
          <a:p>
            <a:pPr lvl="0" algn="just"/>
            <a:endParaRPr lang="es-ES" sz="2000" b="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1478898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49</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MX" b="1" i="1" dirty="0">
              <a:solidFill>
                <a:schemeClr val="tx1"/>
              </a:solidFill>
              <a:highlight>
                <a:srgbClr val="FFFF00"/>
              </a:highlight>
              <a:latin typeface="Nutmeg Book" panose="00000400000000000000"/>
              <a:cs typeface="Arial" panose="020B0604020202020204" pitchFamily="34" charset="0"/>
            </a:endParaRPr>
          </a:p>
          <a:p>
            <a:pPr algn="just"/>
            <a:r>
              <a:rPr lang="es-MX" b="1" i="1" dirty="0">
                <a:solidFill>
                  <a:schemeClr val="tx1"/>
                </a:solidFill>
                <a:latin typeface="Nutmeg Book" panose="00000400000000000000"/>
                <a:cs typeface="Arial" panose="020B0604020202020204" pitchFamily="34" charset="0"/>
              </a:rPr>
              <a:t>Antecedente</a:t>
            </a:r>
            <a:r>
              <a:rPr lang="es-MX" dirty="0">
                <a:solidFill>
                  <a:schemeClr val="tx1"/>
                </a:solidFill>
                <a:latin typeface="Nutmeg Book" panose="00000400000000000000"/>
                <a:cs typeface="Arial" panose="020B0604020202020204" pitchFamily="34" charset="0"/>
              </a:rPr>
              <a:t>:</a:t>
            </a:r>
          </a:p>
          <a:p>
            <a:pPr algn="just"/>
            <a:endParaRPr lang="es-MX" dirty="0">
              <a:solidFill>
                <a:schemeClr val="tx1"/>
              </a:solidFill>
              <a:latin typeface="Nutmeg Book"/>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
        <p:nvSpPr>
          <p:cNvPr id="2" name="Flecha: pentágono 1">
            <a:extLst>
              <a:ext uri="{FF2B5EF4-FFF2-40B4-BE49-F238E27FC236}">
                <a16:creationId xmlns="" xmlns:a16="http://schemas.microsoft.com/office/drawing/2014/main" id="{5D20294D-9498-43A7-B017-9D603C139A52}"/>
              </a:ext>
            </a:extLst>
          </p:cNvPr>
          <p:cNvSpPr/>
          <p:nvPr/>
        </p:nvSpPr>
        <p:spPr>
          <a:xfrm>
            <a:off x="1187624" y="2060848"/>
            <a:ext cx="1269504" cy="648072"/>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2019</a:t>
            </a:r>
          </a:p>
        </p:txBody>
      </p:sp>
      <p:sp>
        <p:nvSpPr>
          <p:cNvPr id="6" name="Flecha: pentágono 5">
            <a:extLst>
              <a:ext uri="{FF2B5EF4-FFF2-40B4-BE49-F238E27FC236}">
                <a16:creationId xmlns="" xmlns:a16="http://schemas.microsoft.com/office/drawing/2014/main" id="{150F40E6-13CB-4157-A507-A03489D23B80}"/>
              </a:ext>
            </a:extLst>
          </p:cNvPr>
          <p:cNvSpPr/>
          <p:nvPr/>
        </p:nvSpPr>
        <p:spPr>
          <a:xfrm>
            <a:off x="1171520" y="3335938"/>
            <a:ext cx="1269504" cy="64807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2020</a:t>
            </a:r>
          </a:p>
        </p:txBody>
      </p:sp>
      <p:sp>
        <p:nvSpPr>
          <p:cNvPr id="8" name="Flecha: pentágono 7">
            <a:extLst>
              <a:ext uri="{FF2B5EF4-FFF2-40B4-BE49-F238E27FC236}">
                <a16:creationId xmlns="" xmlns:a16="http://schemas.microsoft.com/office/drawing/2014/main" id="{BF717440-E0B2-4839-9189-3AF8AC52E786}"/>
              </a:ext>
            </a:extLst>
          </p:cNvPr>
          <p:cNvSpPr/>
          <p:nvPr/>
        </p:nvSpPr>
        <p:spPr>
          <a:xfrm>
            <a:off x="1187624" y="4581128"/>
            <a:ext cx="1269504" cy="648072"/>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2021</a:t>
            </a:r>
          </a:p>
        </p:txBody>
      </p:sp>
      <p:sp>
        <p:nvSpPr>
          <p:cNvPr id="3" name="Rectángulo: esquinas diagonales cortadas 2">
            <a:extLst>
              <a:ext uri="{FF2B5EF4-FFF2-40B4-BE49-F238E27FC236}">
                <a16:creationId xmlns="" xmlns:a16="http://schemas.microsoft.com/office/drawing/2014/main" id="{B3313FBF-A1F6-4CAB-AD6A-486A08869CCF}"/>
              </a:ext>
            </a:extLst>
          </p:cNvPr>
          <p:cNvSpPr/>
          <p:nvPr/>
        </p:nvSpPr>
        <p:spPr>
          <a:xfrm>
            <a:off x="2771800" y="2060848"/>
            <a:ext cx="2880320" cy="648072"/>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Secretaría de Cultura</a:t>
            </a:r>
          </a:p>
        </p:txBody>
      </p:sp>
      <p:sp>
        <p:nvSpPr>
          <p:cNvPr id="9" name="Rectángulo: esquinas diagonales cortadas 8">
            <a:extLst>
              <a:ext uri="{FF2B5EF4-FFF2-40B4-BE49-F238E27FC236}">
                <a16:creationId xmlns="" xmlns:a16="http://schemas.microsoft.com/office/drawing/2014/main" id="{773E968B-6C56-4D06-93E0-019A396C9542}"/>
              </a:ext>
            </a:extLst>
          </p:cNvPr>
          <p:cNvSpPr/>
          <p:nvPr/>
        </p:nvSpPr>
        <p:spPr>
          <a:xfrm>
            <a:off x="2771800" y="3369340"/>
            <a:ext cx="2880320" cy="648072"/>
          </a:xfrm>
          <a:prstGeom prst="snip2Diag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OPD “Museos, Exposiciones y Galerías de Jalisco”</a:t>
            </a:r>
          </a:p>
        </p:txBody>
      </p:sp>
      <p:sp>
        <p:nvSpPr>
          <p:cNvPr id="10" name="Rectángulo: esquinas diagonales cortadas 9">
            <a:extLst>
              <a:ext uri="{FF2B5EF4-FFF2-40B4-BE49-F238E27FC236}">
                <a16:creationId xmlns="" xmlns:a16="http://schemas.microsoft.com/office/drawing/2014/main" id="{37C4B065-8A76-44B8-B44F-51B3416F6DF8}"/>
              </a:ext>
            </a:extLst>
          </p:cNvPr>
          <p:cNvSpPr/>
          <p:nvPr/>
        </p:nvSpPr>
        <p:spPr>
          <a:xfrm>
            <a:off x="2771800" y="4581128"/>
            <a:ext cx="2880320" cy="648072"/>
          </a:xfrm>
          <a:prstGeom prst="snip2Diag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DIF Jalisco</a:t>
            </a:r>
          </a:p>
        </p:txBody>
      </p:sp>
      <p:sp>
        <p:nvSpPr>
          <p:cNvPr id="11" name="Rectángulo 10">
            <a:extLst>
              <a:ext uri="{FF2B5EF4-FFF2-40B4-BE49-F238E27FC236}">
                <a16:creationId xmlns="" xmlns:a16="http://schemas.microsoft.com/office/drawing/2014/main" id="{CD6A9B60-37A4-4663-97AB-EFD9F328F39B}"/>
              </a:ext>
            </a:extLst>
          </p:cNvPr>
          <p:cNvSpPr/>
          <p:nvPr/>
        </p:nvSpPr>
        <p:spPr>
          <a:xfrm>
            <a:off x="6084168" y="2060848"/>
            <a:ext cx="2402904" cy="68407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Convenio con DIF</a:t>
            </a:r>
          </a:p>
        </p:txBody>
      </p:sp>
      <p:sp>
        <p:nvSpPr>
          <p:cNvPr id="12" name="Rectángulo 11">
            <a:extLst>
              <a:ext uri="{FF2B5EF4-FFF2-40B4-BE49-F238E27FC236}">
                <a16:creationId xmlns="" xmlns:a16="http://schemas.microsoft.com/office/drawing/2014/main" id="{5A47F68F-CA7B-4A59-A0A5-AB0AF10FE33D}"/>
              </a:ext>
            </a:extLst>
          </p:cNvPr>
          <p:cNvSpPr/>
          <p:nvPr/>
        </p:nvSpPr>
        <p:spPr>
          <a:xfrm>
            <a:off x="6084168" y="3354601"/>
            <a:ext cx="2402904" cy="68407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Convenio con DIF</a:t>
            </a:r>
          </a:p>
        </p:txBody>
      </p:sp>
      <p:sp>
        <p:nvSpPr>
          <p:cNvPr id="13" name="Rectángulo 12">
            <a:extLst>
              <a:ext uri="{FF2B5EF4-FFF2-40B4-BE49-F238E27FC236}">
                <a16:creationId xmlns="" xmlns:a16="http://schemas.microsoft.com/office/drawing/2014/main" id="{AF6A4993-008D-4F38-90A0-F446AC25BF84}"/>
              </a:ext>
            </a:extLst>
          </p:cNvPr>
          <p:cNvSpPr/>
          <p:nvPr/>
        </p:nvSpPr>
        <p:spPr>
          <a:xfrm>
            <a:off x="6077339" y="4425469"/>
            <a:ext cx="2402904" cy="10081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Presupuesto aprobado para Servicios Personales</a:t>
            </a:r>
          </a:p>
        </p:txBody>
      </p:sp>
      <p:sp>
        <p:nvSpPr>
          <p:cNvPr id="16" name="Flecha: a la derecha 15">
            <a:extLst>
              <a:ext uri="{FF2B5EF4-FFF2-40B4-BE49-F238E27FC236}">
                <a16:creationId xmlns="" xmlns:a16="http://schemas.microsoft.com/office/drawing/2014/main" id="{2A815A37-4C9B-4023-9F01-FCFF24A5279B}"/>
              </a:ext>
            </a:extLst>
          </p:cNvPr>
          <p:cNvSpPr/>
          <p:nvPr/>
        </p:nvSpPr>
        <p:spPr>
          <a:xfrm>
            <a:off x="5793106" y="2091709"/>
            <a:ext cx="170656" cy="684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Flecha: a la derecha 16">
            <a:extLst>
              <a:ext uri="{FF2B5EF4-FFF2-40B4-BE49-F238E27FC236}">
                <a16:creationId xmlns="" xmlns:a16="http://schemas.microsoft.com/office/drawing/2014/main" id="{6F8CB3D0-249F-46FA-B926-8602AA5ECB57}"/>
              </a:ext>
            </a:extLst>
          </p:cNvPr>
          <p:cNvSpPr/>
          <p:nvPr/>
        </p:nvSpPr>
        <p:spPr>
          <a:xfrm>
            <a:off x="5793106" y="3378682"/>
            <a:ext cx="170656" cy="684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a la derecha 17">
            <a:extLst>
              <a:ext uri="{FF2B5EF4-FFF2-40B4-BE49-F238E27FC236}">
                <a16:creationId xmlns="" xmlns:a16="http://schemas.microsoft.com/office/drawing/2014/main" id="{30C3AAC6-D5E0-4A22-876E-40B5B6B569F4}"/>
              </a:ext>
            </a:extLst>
          </p:cNvPr>
          <p:cNvSpPr/>
          <p:nvPr/>
        </p:nvSpPr>
        <p:spPr>
          <a:xfrm>
            <a:off x="5803479" y="4587487"/>
            <a:ext cx="170656" cy="684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Medio marco 18">
            <a:extLst>
              <a:ext uri="{FF2B5EF4-FFF2-40B4-BE49-F238E27FC236}">
                <a16:creationId xmlns="" xmlns:a16="http://schemas.microsoft.com/office/drawing/2014/main" id="{B690E2B6-CF0D-4BE0-8206-265CFC448E88}"/>
              </a:ext>
            </a:extLst>
          </p:cNvPr>
          <p:cNvSpPr/>
          <p:nvPr/>
        </p:nvSpPr>
        <p:spPr>
          <a:xfrm rot="16200000">
            <a:off x="1829878" y="229848"/>
            <a:ext cx="4620154" cy="7632850"/>
          </a:xfrm>
          <a:prstGeom prst="halfFrame">
            <a:avLst>
              <a:gd name="adj1" fmla="val 11137"/>
              <a:gd name="adj2" fmla="val 119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0" name="CuadroTexto 19">
            <a:extLst>
              <a:ext uri="{FF2B5EF4-FFF2-40B4-BE49-F238E27FC236}">
                <a16:creationId xmlns="" xmlns:a16="http://schemas.microsoft.com/office/drawing/2014/main" id="{2A4F102E-EB45-4E5C-90AB-BFBE96E1F04F}"/>
              </a:ext>
            </a:extLst>
          </p:cNvPr>
          <p:cNvSpPr txBox="1"/>
          <p:nvPr/>
        </p:nvSpPr>
        <p:spPr>
          <a:xfrm>
            <a:off x="2771800" y="5901016"/>
            <a:ext cx="4032448" cy="369332"/>
          </a:xfrm>
          <a:prstGeom prst="rect">
            <a:avLst/>
          </a:prstGeom>
          <a:noFill/>
        </p:spPr>
        <p:txBody>
          <a:bodyPr wrap="square" rtlCol="0">
            <a:spAutoFit/>
          </a:bodyPr>
          <a:lstStyle/>
          <a:p>
            <a:r>
              <a:rPr lang="es-MX" b="1" i="1" dirty="0">
                <a:solidFill>
                  <a:schemeClr val="bg1"/>
                </a:solidFill>
              </a:rPr>
              <a:t>Asignación Presupuestal MTM</a:t>
            </a:r>
          </a:p>
        </p:txBody>
      </p:sp>
      <p:sp>
        <p:nvSpPr>
          <p:cNvPr id="21" name="Flecha: hacia abajo 20">
            <a:extLst>
              <a:ext uri="{FF2B5EF4-FFF2-40B4-BE49-F238E27FC236}">
                <a16:creationId xmlns="" xmlns:a16="http://schemas.microsoft.com/office/drawing/2014/main" id="{27C86CD3-5B8C-4277-8C13-5E53EA593386}"/>
              </a:ext>
            </a:extLst>
          </p:cNvPr>
          <p:cNvSpPr/>
          <p:nvPr/>
        </p:nvSpPr>
        <p:spPr>
          <a:xfrm>
            <a:off x="2712189" y="1371782"/>
            <a:ext cx="2831922" cy="5620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t>Presupuesto aprobado POEJ</a:t>
            </a:r>
          </a:p>
        </p:txBody>
      </p:sp>
      <p:sp>
        <p:nvSpPr>
          <p:cNvPr id="22" name="CuadroTexto 21">
            <a:extLst>
              <a:ext uri="{FF2B5EF4-FFF2-40B4-BE49-F238E27FC236}">
                <a16:creationId xmlns="" xmlns:a16="http://schemas.microsoft.com/office/drawing/2014/main" id="{4DA90B97-0AA1-4561-97F7-3C129DA937E2}"/>
              </a:ext>
            </a:extLst>
          </p:cNvPr>
          <p:cNvSpPr txBox="1"/>
          <p:nvPr/>
        </p:nvSpPr>
        <p:spPr>
          <a:xfrm rot="16200000">
            <a:off x="-980085" y="3664614"/>
            <a:ext cx="3165665" cy="372268"/>
          </a:xfrm>
          <a:prstGeom prst="rect">
            <a:avLst/>
          </a:prstGeom>
          <a:noFill/>
        </p:spPr>
        <p:txBody>
          <a:bodyPr wrap="square" rtlCol="0">
            <a:spAutoFit/>
          </a:bodyPr>
          <a:lstStyle/>
          <a:p>
            <a:r>
              <a:rPr lang="es-MX" b="1" i="1" dirty="0">
                <a:solidFill>
                  <a:schemeClr val="bg1"/>
                </a:solidFill>
              </a:rPr>
              <a:t>Programa Presupuestario 701</a:t>
            </a:r>
          </a:p>
        </p:txBody>
      </p:sp>
    </p:spTree>
    <p:extLst>
      <p:ext uri="{BB962C8B-B14F-4D97-AF65-F5344CB8AC3E}">
        <p14:creationId xmlns:p14="http://schemas.microsoft.com/office/powerpoint/2010/main" val="4010270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a:t>
            </a:fld>
            <a:endParaRPr lang="es-MX" sz="1000" b="1" dirty="0">
              <a:latin typeface="Bahnschrift" panose="020B0502040204020203" pitchFamily="34" charset="0"/>
            </a:endParaRPr>
          </a:p>
        </p:txBody>
      </p:sp>
      <p:sp>
        <p:nvSpPr>
          <p:cNvPr id="6" name="Rectángulo redondeado 5"/>
          <p:cNvSpPr/>
          <p:nvPr/>
        </p:nvSpPr>
        <p:spPr>
          <a:xfrm>
            <a:off x="971600" y="4365104"/>
            <a:ext cx="7200800" cy="12961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pitchFamily="2" charset="0"/>
                <a:cs typeface="Arial" panose="020B0604020202020204" pitchFamily="34" charset="0"/>
              </a:rPr>
              <a:t>Orden del día:</a:t>
            </a:r>
          </a:p>
          <a:p>
            <a:pPr algn="just"/>
            <a:endParaRPr lang="es-MX" dirty="0">
              <a:solidFill>
                <a:schemeClr val="tx1"/>
              </a:solidFill>
              <a:latin typeface="Nutmeg Book" panose="00000400000000000000" pitchFamily="2" charset="0"/>
              <a:cs typeface="Arial" panose="020B0604020202020204" pitchFamily="34" charset="0"/>
            </a:endParaRPr>
          </a:p>
          <a:p>
            <a:pPr marL="457200" indent="-457200" algn="just">
              <a:buFont typeface="+mj-lt"/>
              <a:buAutoNum type="arabicPeriod" startAt="2"/>
            </a:pPr>
            <a:r>
              <a:rPr lang="es-MX" sz="2000" b="1" dirty="0">
                <a:solidFill>
                  <a:schemeClr val="tx1"/>
                </a:solidFill>
                <a:latin typeface="Nutmeg Book" panose="00000400000000000000" pitchFamily="2" charset="0"/>
                <a:cs typeface="Arial" panose="020B0604020202020204" pitchFamily="34" charset="0"/>
              </a:rPr>
              <a:t>Declaratoria de quórum legal para Sesionar.</a:t>
            </a:r>
          </a:p>
        </p:txBody>
      </p:sp>
    </p:spTree>
    <p:extLst>
      <p:ext uri="{BB962C8B-B14F-4D97-AF65-F5344CB8AC3E}">
        <p14:creationId xmlns:p14="http://schemas.microsoft.com/office/powerpoint/2010/main" val="1670786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50</a:t>
            </a:fld>
            <a:endParaRPr lang="es-MX" sz="1000" b="1" dirty="0">
              <a:latin typeface="Bahnschrift" panose="020B0502040204020203" pitchFamily="34" charset="0"/>
            </a:endParaRPr>
          </a:p>
        </p:txBody>
      </p:sp>
      <p:sp>
        <p:nvSpPr>
          <p:cNvPr id="5" name="4 Rectángulo"/>
          <p:cNvSpPr/>
          <p:nvPr/>
        </p:nvSpPr>
        <p:spPr>
          <a:xfrm>
            <a:off x="971600" y="1772816"/>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i="1" dirty="0">
                <a:solidFill>
                  <a:schemeClr val="tx1"/>
                </a:solidFill>
                <a:latin typeface="Nutmeg Book" panose="00000400000000000000"/>
              </a:rPr>
              <a:t>El Sistema DIF, no tiene presupuesto asignado para continuar con la operación financiera del Museo Trompo Mágico a partir del 01 de enero del año 2021 para cubrir los gastos de operación, salvo los gastos de plantilla de personal; por tal razón, el DIF somete a su consideración, el uso de los ingresos propios recaudados durante la operación del Museo Trompo Mágico, mismos que no fueron utilizados en ejercicios anteriores, con el objeto de hacer frente al pago, conforme las necesidades expresadas por la Directora del Museo Trompo Mágico.</a:t>
            </a:r>
            <a:endParaRPr lang="es-MX" i="1" dirty="0">
              <a:solidFill>
                <a:schemeClr val="tx1"/>
              </a:solidFill>
              <a:latin typeface="Nutmeg Book" panose="0000040000000000000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Tree>
    <p:extLst>
      <p:ext uri="{BB962C8B-B14F-4D97-AF65-F5344CB8AC3E}">
        <p14:creationId xmlns:p14="http://schemas.microsoft.com/office/powerpoint/2010/main" val="2201180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51</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graphicFrame>
        <p:nvGraphicFramePr>
          <p:cNvPr id="2" name="Tabla 1">
            <a:extLst>
              <a:ext uri="{FF2B5EF4-FFF2-40B4-BE49-F238E27FC236}">
                <a16:creationId xmlns="" xmlns:a16="http://schemas.microsoft.com/office/drawing/2014/main" id="{363E3014-5FB4-4755-87BD-315234A3DAFC}"/>
              </a:ext>
            </a:extLst>
          </p:cNvPr>
          <p:cNvGraphicFramePr>
            <a:graphicFrameLocks noGrp="1"/>
          </p:cNvGraphicFramePr>
          <p:nvPr>
            <p:extLst>
              <p:ext uri="{D42A27DB-BD31-4B8C-83A1-F6EECF244321}">
                <p14:modId xmlns:p14="http://schemas.microsoft.com/office/powerpoint/2010/main" val="1776011181"/>
              </p:ext>
            </p:extLst>
          </p:nvPr>
        </p:nvGraphicFramePr>
        <p:xfrm>
          <a:off x="1794192" y="1771110"/>
          <a:ext cx="5555615" cy="4041013"/>
        </p:xfrm>
        <a:graphic>
          <a:graphicData uri="http://schemas.openxmlformats.org/drawingml/2006/table">
            <a:tbl>
              <a:tblPr firstRow="1" firstCol="1" bandRow="1">
                <a:tableStyleId>{21E4AEA4-8DFA-4A89-87EB-49C32662AFE0}</a:tableStyleId>
              </a:tblPr>
              <a:tblGrid>
                <a:gridCol w="812800">
                  <a:extLst>
                    <a:ext uri="{9D8B030D-6E8A-4147-A177-3AD203B41FA5}">
                      <a16:colId xmlns="" xmlns:a16="http://schemas.microsoft.com/office/drawing/2014/main" val="599481867"/>
                    </a:ext>
                  </a:extLst>
                </a:gridCol>
                <a:gridCol w="3231515">
                  <a:extLst>
                    <a:ext uri="{9D8B030D-6E8A-4147-A177-3AD203B41FA5}">
                      <a16:colId xmlns="" xmlns:a16="http://schemas.microsoft.com/office/drawing/2014/main" val="2288934718"/>
                    </a:ext>
                  </a:extLst>
                </a:gridCol>
                <a:gridCol w="1511300">
                  <a:extLst>
                    <a:ext uri="{9D8B030D-6E8A-4147-A177-3AD203B41FA5}">
                      <a16:colId xmlns="" xmlns:a16="http://schemas.microsoft.com/office/drawing/2014/main" val="2369632505"/>
                    </a:ext>
                  </a:extLst>
                </a:gridCol>
              </a:tblGrid>
              <a:tr h="180889">
                <a:tc>
                  <a:txBody>
                    <a:bodyPr/>
                    <a:lstStyle/>
                    <a:p>
                      <a:pPr algn="ctr">
                        <a:lnSpc>
                          <a:spcPct val="115000"/>
                        </a:lnSpc>
                        <a:spcAft>
                          <a:spcPts val="0"/>
                        </a:spcAft>
                      </a:pPr>
                      <a:r>
                        <a:rPr lang="es-MX" sz="1200" i="1">
                          <a:effectLst/>
                        </a:rPr>
                        <a:t>COG</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ctr">
                        <a:lnSpc>
                          <a:spcPct val="115000"/>
                        </a:lnSpc>
                        <a:spcAft>
                          <a:spcPts val="0"/>
                        </a:spcAft>
                      </a:pPr>
                      <a:r>
                        <a:rPr lang="es-MX" sz="1200" i="1" dirty="0">
                          <a:effectLst/>
                        </a:rPr>
                        <a:t>DESCRIPCIÓN</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ctr">
                        <a:lnSpc>
                          <a:spcPct val="115000"/>
                        </a:lnSpc>
                        <a:spcAft>
                          <a:spcPts val="0"/>
                        </a:spcAft>
                      </a:pPr>
                      <a:r>
                        <a:rPr lang="es-MX" sz="1200" i="1" dirty="0">
                          <a:effectLst/>
                        </a:rPr>
                        <a:t>IMPORTE PROPUESTO </a:t>
                      </a:r>
                      <a:endParaRPr lang="es-MX" sz="1600" i="1" dirty="0">
                        <a:effectLst/>
                      </a:endParaRPr>
                    </a:p>
                    <a:p>
                      <a:pPr algn="ctr">
                        <a:lnSpc>
                          <a:spcPct val="115000"/>
                        </a:lnSpc>
                        <a:spcAft>
                          <a:spcPts val="0"/>
                        </a:spcAft>
                      </a:pPr>
                      <a:r>
                        <a:rPr lang="es-MX" sz="1200" i="1" dirty="0">
                          <a:effectLst/>
                        </a:rPr>
                        <a:t>DISTRIBUCIÓN</a:t>
                      </a:r>
                      <a:endParaRPr lang="es-MX" sz="1600" i="1" dirty="0">
                        <a:effectLst/>
                      </a:endParaRPr>
                    </a:p>
                    <a:p>
                      <a:pPr algn="ctr">
                        <a:lnSpc>
                          <a:spcPct val="115000"/>
                        </a:lnSpc>
                        <a:spcAft>
                          <a:spcPts val="0"/>
                        </a:spcAft>
                      </a:pPr>
                      <a:r>
                        <a:rPr lang="es-MX" sz="1200" i="1" dirty="0">
                          <a:effectLst/>
                        </a:rPr>
                        <a:t>POR PARTIDA DEL GASTO PARA EL 2021</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 xmlns:a16="http://schemas.microsoft.com/office/drawing/2014/main" val="2148733768"/>
                  </a:ext>
                </a:extLst>
              </a:tr>
              <a:tr h="244475">
                <a:tc>
                  <a:txBody>
                    <a:bodyPr/>
                    <a:lstStyle/>
                    <a:p>
                      <a:pPr algn="ctr">
                        <a:lnSpc>
                          <a:spcPct val="115000"/>
                        </a:lnSpc>
                        <a:spcAft>
                          <a:spcPts val="0"/>
                        </a:spcAft>
                      </a:pPr>
                      <a:r>
                        <a:rPr lang="es-MX" sz="1200" i="1">
                          <a:solidFill>
                            <a:schemeClr val="bg1"/>
                          </a:solidFill>
                          <a:effectLst/>
                        </a:rPr>
                        <a:t>3000</a:t>
                      </a:r>
                      <a:endParaRPr lang="es-MX" sz="16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nSpc>
                          <a:spcPct val="115000"/>
                        </a:lnSpc>
                        <a:spcAft>
                          <a:spcPts val="0"/>
                        </a:spcAft>
                      </a:pPr>
                      <a:r>
                        <a:rPr lang="es-MX" sz="1200" i="1">
                          <a:solidFill>
                            <a:schemeClr val="bg1"/>
                          </a:solidFill>
                          <a:effectLst/>
                        </a:rPr>
                        <a:t>SERVICIOS GENERALES </a:t>
                      </a:r>
                      <a:endParaRPr lang="es-MX" sz="16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r">
                        <a:lnSpc>
                          <a:spcPct val="115000"/>
                        </a:lnSpc>
                        <a:spcAft>
                          <a:spcPts val="0"/>
                        </a:spcAft>
                      </a:pPr>
                      <a:r>
                        <a:rPr lang="es-MX" sz="1200" i="1" dirty="0">
                          <a:solidFill>
                            <a:schemeClr val="bg1"/>
                          </a:solidFill>
                          <a:effectLst/>
                        </a:rPr>
                        <a:t>3,687,800.00</a:t>
                      </a:r>
                      <a:endParaRPr lang="es-MX"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 xmlns:a16="http://schemas.microsoft.com/office/drawing/2014/main" val="4147522802"/>
                  </a:ext>
                </a:extLst>
              </a:tr>
              <a:tr h="247650">
                <a:tc>
                  <a:txBody>
                    <a:bodyPr/>
                    <a:lstStyle/>
                    <a:p>
                      <a:pPr algn="ctr">
                        <a:lnSpc>
                          <a:spcPct val="115000"/>
                        </a:lnSpc>
                        <a:spcAft>
                          <a:spcPts val="0"/>
                        </a:spcAft>
                      </a:pPr>
                      <a:r>
                        <a:rPr lang="es-MX" sz="1200" i="1">
                          <a:effectLst/>
                        </a:rPr>
                        <a:t>3111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 de energía eléctrica</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1,080,000.00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3716407652"/>
                  </a:ext>
                </a:extLst>
              </a:tr>
              <a:tr h="265430">
                <a:tc>
                  <a:txBody>
                    <a:bodyPr/>
                    <a:lstStyle/>
                    <a:p>
                      <a:pPr algn="ctr">
                        <a:lnSpc>
                          <a:spcPct val="115000"/>
                        </a:lnSpc>
                        <a:spcAft>
                          <a:spcPts val="0"/>
                        </a:spcAft>
                      </a:pPr>
                      <a:r>
                        <a:rPr lang="es-MX" sz="1200" i="1">
                          <a:effectLst/>
                        </a:rPr>
                        <a:t>3141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 telefónico tradicional</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4,800.00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446540228"/>
                  </a:ext>
                </a:extLst>
              </a:tr>
              <a:tr h="342900">
                <a:tc>
                  <a:txBody>
                    <a:bodyPr/>
                    <a:lstStyle/>
                    <a:p>
                      <a:pPr algn="ctr">
                        <a:lnSpc>
                          <a:spcPct val="115000"/>
                        </a:lnSpc>
                        <a:spcAft>
                          <a:spcPts val="0"/>
                        </a:spcAft>
                      </a:pPr>
                      <a:r>
                        <a:rPr lang="es-MX" sz="1200" i="1">
                          <a:effectLst/>
                        </a:rPr>
                        <a:t>3363</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dirty="0">
                          <a:effectLst/>
                        </a:rPr>
                        <a:t>Servicios de impresión de material informativo derivado de la operación y administración</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210,000.00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3676749099"/>
                  </a:ext>
                </a:extLst>
              </a:tr>
              <a:tr h="209550">
                <a:tc>
                  <a:txBody>
                    <a:bodyPr/>
                    <a:lstStyle/>
                    <a:p>
                      <a:pPr algn="ctr">
                        <a:lnSpc>
                          <a:spcPct val="115000"/>
                        </a:lnSpc>
                        <a:spcAft>
                          <a:spcPts val="0"/>
                        </a:spcAft>
                      </a:pPr>
                      <a:r>
                        <a:rPr lang="es-MX" sz="1200" i="1">
                          <a:effectLst/>
                        </a:rPr>
                        <a:t>3381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dirty="0">
                          <a:effectLst/>
                        </a:rPr>
                        <a:t>Servicios de vigilancia</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900,000.00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325627931"/>
                  </a:ext>
                </a:extLst>
              </a:tr>
              <a:tr h="342900">
                <a:tc>
                  <a:txBody>
                    <a:bodyPr/>
                    <a:lstStyle/>
                    <a:p>
                      <a:pPr algn="ctr">
                        <a:lnSpc>
                          <a:spcPct val="115000"/>
                        </a:lnSpc>
                        <a:spcAft>
                          <a:spcPts val="0"/>
                        </a:spcAft>
                      </a:pPr>
                      <a:r>
                        <a:rPr lang="es-MX" sz="1200" i="1">
                          <a:effectLst/>
                        </a:rPr>
                        <a:t>3531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Instalación, reparación y mantenimiento de equipo de cómputo y tecnologías de la información</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15,000.00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3919793916"/>
                  </a:ext>
                </a:extLst>
              </a:tr>
              <a:tr h="171450">
                <a:tc>
                  <a:txBody>
                    <a:bodyPr/>
                    <a:lstStyle/>
                    <a:p>
                      <a:pPr algn="ctr">
                        <a:lnSpc>
                          <a:spcPct val="115000"/>
                        </a:lnSpc>
                        <a:spcAft>
                          <a:spcPts val="0"/>
                        </a:spcAft>
                      </a:pPr>
                      <a:r>
                        <a:rPr lang="es-MX" sz="1200" i="1">
                          <a:effectLst/>
                        </a:rPr>
                        <a:t>3581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Servicios de limpieza y manejo de desechos</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600,000.00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150408511"/>
                  </a:ext>
                </a:extLst>
              </a:tr>
              <a:tr h="227330">
                <a:tc>
                  <a:txBody>
                    <a:bodyPr/>
                    <a:lstStyle/>
                    <a:p>
                      <a:pPr algn="ctr">
                        <a:lnSpc>
                          <a:spcPct val="115000"/>
                        </a:lnSpc>
                        <a:spcAft>
                          <a:spcPts val="0"/>
                        </a:spcAft>
                      </a:pPr>
                      <a:r>
                        <a:rPr lang="es-MX" sz="1200" i="1">
                          <a:effectLst/>
                        </a:rPr>
                        <a:t>3591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Servicios de jardinería y fumigación</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700,000.00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949830786"/>
                  </a:ext>
                </a:extLst>
              </a:tr>
              <a:tr h="227330">
                <a:tc>
                  <a:txBody>
                    <a:bodyPr/>
                    <a:lstStyle/>
                    <a:p>
                      <a:pPr algn="ctr">
                        <a:lnSpc>
                          <a:spcPct val="115000"/>
                        </a:lnSpc>
                        <a:spcAft>
                          <a:spcPts val="0"/>
                        </a:spcAft>
                      </a:pPr>
                      <a:r>
                        <a:rPr lang="es-MX" sz="1200" i="1">
                          <a:effectLst/>
                        </a:rPr>
                        <a:t>3921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Otros Impuestos y derechos</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178,000.00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2225206460"/>
                  </a:ext>
                </a:extLst>
              </a:tr>
              <a:tr h="234950">
                <a:tc>
                  <a:txBody>
                    <a:bodyPr/>
                    <a:lstStyle/>
                    <a:p>
                      <a:pPr algn="ctr">
                        <a:lnSpc>
                          <a:spcPct val="115000"/>
                        </a:lnSpc>
                        <a:spcAft>
                          <a:spcPts val="0"/>
                        </a:spcAft>
                      </a:pPr>
                      <a:r>
                        <a:rPr lang="es-MX" sz="1200" i="1">
                          <a:solidFill>
                            <a:schemeClr val="bg1"/>
                          </a:solidFill>
                          <a:effectLst/>
                        </a:rPr>
                        <a:t>5000</a:t>
                      </a:r>
                      <a:endParaRPr lang="es-MX" sz="16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nSpc>
                          <a:spcPct val="115000"/>
                        </a:lnSpc>
                        <a:spcAft>
                          <a:spcPts val="0"/>
                        </a:spcAft>
                      </a:pPr>
                      <a:r>
                        <a:rPr lang="es-MX" sz="1200" i="1" dirty="0">
                          <a:solidFill>
                            <a:schemeClr val="bg1"/>
                          </a:solidFill>
                          <a:effectLst/>
                        </a:rPr>
                        <a:t>BIENES MUEBLES, INMUEBLES E INTANGIBLES</a:t>
                      </a:r>
                      <a:endParaRPr lang="es-MX"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r">
                        <a:lnSpc>
                          <a:spcPct val="115000"/>
                        </a:lnSpc>
                        <a:spcAft>
                          <a:spcPts val="0"/>
                        </a:spcAft>
                      </a:pPr>
                      <a:r>
                        <a:rPr lang="es-MX" sz="1200" i="1" dirty="0">
                          <a:solidFill>
                            <a:schemeClr val="bg1"/>
                          </a:solidFill>
                          <a:effectLst/>
                        </a:rPr>
                        <a:t>16,200.00</a:t>
                      </a:r>
                      <a:endParaRPr lang="es-MX"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 xmlns:a16="http://schemas.microsoft.com/office/drawing/2014/main" val="1534077495"/>
                  </a:ext>
                </a:extLst>
              </a:tr>
              <a:tr h="177800">
                <a:tc>
                  <a:txBody>
                    <a:bodyPr/>
                    <a:lstStyle/>
                    <a:p>
                      <a:pPr algn="ctr">
                        <a:lnSpc>
                          <a:spcPct val="115000"/>
                        </a:lnSpc>
                        <a:spcAft>
                          <a:spcPts val="0"/>
                        </a:spcAft>
                      </a:pPr>
                      <a:r>
                        <a:rPr lang="es-MX" sz="1200" i="1">
                          <a:effectLst/>
                        </a:rPr>
                        <a:t>5651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dirty="0">
                          <a:effectLst/>
                        </a:rPr>
                        <a:t>Equipo de comunicación y telecomunicación</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16,200.00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3298656331"/>
                  </a:ext>
                </a:extLst>
              </a:tr>
              <a:tr h="177800">
                <a:tc>
                  <a:txBody>
                    <a:bodyPr/>
                    <a:lstStyle/>
                    <a:p>
                      <a:pPr algn="ctr">
                        <a:lnSpc>
                          <a:spcPct val="115000"/>
                        </a:lnSpc>
                        <a:spcAft>
                          <a:spcPts val="0"/>
                        </a:spcAft>
                      </a:pPr>
                      <a:r>
                        <a:rPr lang="es-MX" sz="1600" b="1" i="1" dirty="0">
                          <a:solidFill>
                            <a:schemeClr val="bg1"/>
                          </a:solidFill>
                          <a:effectLst/>
                        </a:rPr>
                        <a:t> </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r">
                        <a:lnSpc>
                          <a:spcPct val="115000"/>
                        </a:lnSpc>
                        <a:spcAft>
                          <a:spcPts val="0"/>
                        </a:spcAft>
                      </a:pPr>
                      <a:r>
                        <a:rPr lang="es-MX" sz="1600" b="1" i="1" dirty="0">
                          <a:solidFill>
                            <a:schemeClr val="bg1"/>
                          </a:solidFill>
                          <a:effectLst/>
                        </a:rPr>
                        <a:t>T O T A L ===&gt;   </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accent5">
                        <a:lumMod val="50000"/>
                      </a:schemeClr>
                    </a:solidFill>
                  </a:tcPr>
                </a:tc>
                <a:tc>
                  <a:txBody>
                    <a:bodyPr/>
                    <a:lstStyle/>
                    <a:p>
                      <a:pPr algn="r">
                        <a:lnSpc>
                          <a:spcPct val="115000"/>
                        </a:lnSpc>
                        <a:spcAft>
                          <a:spcPts val="0"/>
                        </a:spcAft>
                      </a:pPr>
                      <a:r>
                        <a:rPr lang="es-MX" sz="1600" b="1" i="1" dirty="0">
                          <a:solidFill>
                            <a:schemeClr val="bg1"/>
                          </a:solidFill>
                          <a:effectLst/>
                        </a:rPr>
                        <a:t>3,704,000.00</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 xmlns:a16="http://schemas.microsoft.com/office/drawing/2014/main" val="362704793"/>
                  </a:ext>
                </a:extLst>
              </a:tr>
            </a:tbl>
          </a:graphicData>
        </a:graphic>
      </p:graphicFrame>
    </p:spTree>
    <p:extLst>
      <p:ext uri="{BB962C8B-B14F-4D97-AF65-F5344CB8AC3E}">
        <p14:creationId xmlns:p14="http://schemas.microsoft.com/office/powerpoint/2010/main" val="300659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52</a:t>
            </a:fld>
            <a:endParaRPr lang="es-MX" sz="1000" b="1" dirty="0">
              <a:latin typeface="Bahnschrift" panose="020B0502040204020203" pitchFamily="34" charset="0"/>
            </a:endParaRPr>
          </a:p>
        </p:txBody>
      </p:sp>
      <p:sp>
        <p:nvSpPr>
          <p:cNvPr id="5" name="4 Rectángulo"/>
          <p:cNvSpPr/>
          <p:nvPr/>
        </p:nvSpPr>
        <p:spPr>
          <a:xfrm>
            <a:off x="971600" y="1772816"/>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i="1" dirty="0">
                <a:solidFill>
                  <a:schemeClr val="tx1"/>
                </a:solidFill>
                <a:latin typeface="Nutmeg Book" panose="00000400000000000000"/>
              </a:rPr>
              <a:t>En relación a los gastos para materiales y suministros, la Coordinación General Estratégica de Desarrollo Social, está coordinándose con la Secretaría de Cultura y con el OPD “Museos, Exposiciones y Galerías” para que dichas dependencias absorban los gastos relativos al capítulo 2000.</a:t>
            </a:r>
          </a:p>
          <a:p>
            <a:pPr algn="just">
              <a:lnSpc>
                <a:spcPct val="150000"/>
              </a:lnSpc>
            </a:pPr>
            <a:endParaRPr lang="es-ES" i="1" dirty="0">
              <a:solidFill>
                <a:schemeClr val="tx1"/>
              </a:solidFill>
              <a:latin typeface="Nutmeg Book" panose="00000400000000000000"/>
            </a:endParaRPr>
          </a:p>
          <a:p>
            <a:pPr algn="just">
              <a:lnSpc>
                <a:spcPct val="150000"/>
              </a:lnSpc>
            </a:pPr>
            <a:r>
              <a:rPr lang="es-ES" i="1" dirty="0">
                <a:solidFill>
                  <a:schemeClr val="tx1"/>
                </a:solidFill>
                <a:latin typeface="Nutmeg Book" panose="00000400000000000000"/>
              </a:rPr>
              <a:t>Se cuenta con el análisis, validación y visto bueno de la Secretaría del Sistema de Asistencia social y la Coordinación General Estratégica de Desarrollo Social, conforme lo establecido en el numeral 2.11 de las Políticas Administrativas.</a:t>
            </a:r>
            <a:endParaRPr lang="es-MX" i="1" dirty="0">
              <a:solidFill>
                <a:schemeClr val="tx1"/>
              </a:solidFill>
              <a:latin typeface="Nutmeg Book" panose="0000040000000000000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Tree>
    <p:extLst>
      <p:ext uri="{BB962C8B-B14F-4D97-AF65-F5344CB8AC3E}">
        <p14:creationId xmlns:p14="http://schemas.microsoft.com/office/powerpoint/2010/main" val="38067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53</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i="1" dirty="0">
              <a:solidFill>
                <a:schemeClr val="tx1"/>
              </a:solidFill>
              <a:latin typeface="Nutmeg Book" panose="00000400000000000000"/>
              <a:cs typeface="Arial" panose="020B0604020202020204" pitchFamily="34" charset="0"/>
            </a:endParaRPr>
          </a:p>
          <a:p>
            <a:pPr algn="just">
              <a:lnSpc>
                <a:spcPct val="150000"/>
              </a:lnSpc>
            </a:pPr>
            <a:r>
              <a:rPr lang="es-MX" i="1" dirty="0">
                <a:solidFill>
                  <a:schemeClr val="tx1"/>
                </a:solidFill>
                <a:latin typeface="Nutmeg Book" panose="00000400000000000000"/>
              </a:rPr>
              <a:t>Conforme al punto 2.11 de las Políticas Administrativas, se cuenta con validación y visto bueno de la Secretaría del Sistema de Asistencia Social y la Coordinación General Estratégica de Desarrollo Social.</a:t>
            </a:r>
          </a:p>
          <a:p>
            <a:pPr algn="just">
              <a:lnSpc>
                <a:spcPct val="150000"/>
              </a:lnSpc>
            </a:pPr>
            <a:endParaRPr lang="es-MX" i="1" dirty="0">
              <a:solidFill>
                <a:schemeClr val="tx1"/>
              </a:solidFill>
              <a:latin typeface="Nutmeg Book" panose="00000400000000000000"/>
            </a:endParaRPr>
          </a:p>
          <a:p>
            <a:pPr algn="just">
              <a:lnSpc>
                <a:spcPct val="150000"/>
              </a:lnSpc>
            </a:pPr>
            <a:r>
              <a:rPr lang="es-ES" i="1" dirty="0">
                <a:solidFill>
                  <a:schemeClr val="tx1"/>
                </a:solidFill>
                <a:latin typeface="Nutmeg Book" panose="00000400000000000000"/>
              </a:rPr>
              <a:t>En consecuencia, de lo antes expuesto, se somete a su consideración y en su caso aprobación, el destino de los ingresos propios recaudados y no devengados de la operación del Órgano Desconcentrado “Museo Trompo Mágico” de ejercicios anteriores, para ser destinados a cubrir los gastos de operación presentados con anterioridad.</a:t>
            </a:r>
            <a:endParaRPr lang="es-MX" i="1" dirty="0">
              <a:solidFill>
                <a:schemeClr val="tx1"/>
              </a:solidFill>
              <a:latin typeface="Nutmeg Book" panose="00000400000000000000"/>
            </a:endParaRPr>
          </a:p>
          <a:p>
            <a:pPr algn="just">
              <a:lnSpc>
                <a:spcPct val="150000"/>
              </a:lnSpc>
            </a:pPr>
            <a:r>
              <a:rPr lang="es-MX" i="1" dirty="0">
                <a:solidFill>
                  <a:schemeClr val="tx1"/>
                </a:solidFill>
                <a:latin typeface="Nutmeg Book" panose="00000400000000000000"/>
              </a:rPr>
              <a:t> </a:t>
            </a:r>
          </a:p>
          <a:p>
            <a:pPr algn="just"/>
            <a:endParaRPr lang="es-MX"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Tree>
    <p:extLst>
      <p:ext uri="{BB962C8B-B14F-4D97-AF65-F5344CB8AC3E}">
        <p14:creationId xmlns:p14="http://schemas.microsoft.com/office/powerpoint/2010/main" val="4011896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54</a:t>
            </a:fld>
            <a:endParaRPr lang="es-MX" sz="1000" b="1" dirty="0">
              <a:latin typeface="Bahnschrift" panose="020B0502040204020203" pitchFamily="34" charset="0"/>
            </a:endParaRPr>
          </a:p>
        </p:txBody>
      </p:sp>
      <p:sp>
        <p:nvSpPr>
          <p:cNvPr id="5" name="Rectángulo redondeado 4"/>
          <p:cNvSpPr/>
          <p:nvPr/>
        </p:nvSpPr>
        <p:spPr>
          <a:xfrm>
            <a:off x="971600" y="4365104"/>
            <a:ext cx="7200800" cy="19912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marL="361950" indent="-361950" algn="just"/>
            <a:r>
              <a:rPr lang="es-MX" sz="2000" b="1" dirty="0">
                <a:solidFill>
                  <a:schemeClr val="tx1"/>
                </a:solidFill>
                <a:latin typeface="Nutmeg Book"/>
              </a:rPr>
              <a:t>7. </a:t>
            </a:r>
            <a:r>
              <a:rPr lang="es-ES" sz="2000" dirty="0">
                <a:solidFill>
                  <a:schemeClr val="tx1"/>
                </a:solidFill>
              </a:rPr>
              <a:t>Se somete a su consideración y en su caso aprobación, </a:t>
            </a:r>
            <a:r>
              <a:rPr lang="es-ES" sz="2000" dirty="0">
                <a:solidFill>
                  <a:schemeClr val="tx1"/>
                </a:solidFill>
                <a:latin typeface="Nutmeg Book" panose="00000400000000000000"/>
              </a:rPr>
              <a:t>el </a:t>
            </a:r>
            <a:r>
              <a:rPr lang="es-ES" sz="2000" b="1" i="1" dirty="0">
                <a:solidFill>
                  <a:schemeClr val="tx1"/>
                </a:solidFill>
                <a:latin typeface="Nutmeg Book" panose="00000400000000000000"/>
              </a:rPr>
              <a:t>Programa Anual de Adquisiciones de éste Organismo, para el ejercicio fiscal 2021.</a:t>
            </a:r>
          </a:p>
          <a:p>
            <a:pPr marL="361950" indent="-361950" algn="just"/>
            <a:r>
              <a:rPr lang="es-ES" sz="2000" dirty="0">
                <a:solidFill>
                  <a:schemeClr val="tx1"/>
                </a:solidFill>
              </a:rPr>
              <a:t> </a:t>
            </a:r>
          </a:p>
          <a:p>
            <a:pPr marL="361950" indent="-361950" algn="just"/>
            <a:endParaRPr lang="es-MX" sz="2000" b="1" dirty="0">
              <a:solidFill>
                <a:schemeClr val="tx1"/>
              </a:solidFill>
              <a:latin typeface="Nutmeg Book"/>
            </a:endParaRPr>
          </a:p>
          <a:p>
            <a:pPr algn="just"/>
            <a:endParaRPr lang="es-MX" sz="2000" b="1" dirty="0">
              <a:solidFill>
                <a:schemeClr val="tx1"/>
              </a:solidFill>
              <a:latin typeface="Nutmeg Book"/>
            </a:endParaRPr>
          </a:p>
        </p:txBody>
      </p:sp>
    </p:spTree>
    <p:extLst>
      <p:ext uri="{BB962C8B-B14F-4D97-AF65-F5344CB8AC3E}">
        <p14:creationId xmlns:p14="http://schemas.microsoft.com/office/powerpoint/2010/main" val="3749416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55</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sz="2000" b="1" i="1" dirty="0">
                <a:solidFill>
                  <a:schemeClr val="tx1"/>
                </a:solidFill>
                <a:latin typeface="Nutmeg Book" panose="00000400000000000000"/>
              </a:rPr>
              <a:t>Antecedente:</a:t>
            </a:r>
          </a:p>
          <a:p>
            <a:pPr algn="just">
              <a:lnSpc>
                <a:spcPct val="150000"/>
              </a:lnSpc>
            </a:pPr>
            <a:endParaRPr lang="es-MX"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El pasado 13 de agosto de 2020, en la Sexta Sesión Extraordinaria de esta Junta de Gobierno, se aprobó el anteproyecto del presupuesto de ingresos y egresos para el ejercicio fiscal 2021, en el cual se sometió a la vez y a su consideración, el Programa Anual de Adquisiciones para el ejercicio 2021, basado en un anteproyecto del presupuesto de egresos de $1,389´083,477.00 </a:t>
            </a: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1469888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56</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Derivado del presupuesto de egresos aprobado para el ejercicio 2021 informado y presentado en esta Décima Sesión Extraordinaria, </a:t>
            </a:r>
            <a:r>
              <a:rPr lang="es-ES" sz="2000" b="1" i="1" dirty="0">
                <a:solidFill>
                  <a:schemeClr val="tx1"/>
                </a:solidFill>
                <a:latin typeface="Nutmeg Book" panose="00000400000000000000"/>
              </a:rPr>
              <a:t>se precisa adecuar el Programa Anual de Adquisiciones al monto y distribución del presupuesto inicial aprobado para el ejercicio fiscal 2021</a:t>
            </a:r>
            <a:r>
              <a:rPr lang="es-ES" sz="2000" i="1" dirty="0">
                <a:solidFill>
                  <a:schemeClr val="tx1"/>
                </a:solidFill>
                <a:latin typeface="Nutmeg Book" panose="00000400000000000000"/>
              </a:rPr>
              <a:t>, toda vez que dicha adecuación se requiere para actualizar la estratificación y montos de licitación que refiere el Artículo 15 del Reglamento de la Ley de Compras Gubernamentales, Enajenaciones y Contratación de Servicios del Estado de Jalisco y sus Municipios. </a:t>
            </a: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3921910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57</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000" b="1" i="1" dirty="0">
              <a:solidFill>
                <a:schemeClr val="tx1"/>
              </a:solidFill>
              <a:latin typeface="Nutmeg Book" panose="00000400000000000000"/>
            </a:endParaRPr>
          </a:p>
          <a:p>
            <a:pPr algn="just">
              <a:lnSpc>
                <a:spcPct val="150000"/>
              </a:lnSpc>
            </a:pPr>
            <a:r>
              <a:rPr lang="es-MX" sz="2000" b="1" i="1" dirty="0">
                <a:solidFill>
                  <a:schemeClr val="tx1"/>
                </a:solidFill>
                <a:latin typeface="Nutmeg Book" panose="00000400000000000000"/>
                <a:hlinkClick r:id="rId2" action="ppaction://hlinkfile"/>
              </a:rPr>
              <a:t>ANEXOS OFICIALES\3 PLAN ANUAL DE COMPRAS 2021\PLAN ANUAL DE COMPRAS 2021.xlsx</a:t>
            </a: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Es importante resaltar que la programación de adquisiciones, arrendamientos y servicios para el ejercicio 2021, se elaboró en razón de sus necesidades reales y estimaciones aplicables, con base en los principios de legalidad, honestidad, eficiencia, eficacia, economía, racionalidad, austeridad, transparencia, control y rendición de cuentas.</a:t>
            </a:r>
            <a:endParaRPr lang="es-MX" sz="2000"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707516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58</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000" b="1" i="1" dirty="0">
              <a:solidFill>
                <a:schemeClr val="tx1"/>
              </a:solidFill>
              <a:latin typeface="Nutmeg Book" panose="00000400000000000000"/>
            </a:endParaRPr>
          </a:p>
          <a:p>
            <a:pPr algn="just">
              <a:lnSpc>
                <a:spcPct val="150000"/>
              </a:lnSpc>
            </a:pPr>
            <a:r>
              <a:rPr lang="es-MX" sz="2000" b="1" i="1" dirty="0">
                <a:solidFill>
                  <a:schemeClr val="tx1"/>
                </a:solidFill>
                <a:latin typeface="Nutmeg Book" panose="00000400000000000000"/>
              </a:rPr>
              <a:t>OBJETIVO:</a:t>
            </a:r>
          </a:p>
          <a:p>
            <a:pPr algn="just">
              <a:lnSpc>
                <a:spcPct val="150000"/>
              </a:lnSpc>
            </a:pPr>
            <a:endParaRPr lang="es-MX" sz="2000" b="1"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Programar los procedimientos con los que se deberán realizar las adquisiciones de bienes y contrataciones de servicios, con estricto apego a la normatividad vigente en la materia, y con ello, prevenir y satisfacer oportunamente las necesidades y requerimientos para brindar y coadyuvar en los servicios que desempeña el propio DIF Jalisco.</a:t>
            </a: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709922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59</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ES" dirty="0">
              <a:solidFill>
                <a:schemeClr val="tx1"/>
              </a:solidFill>
            </a:endParaRPr>
          </a:p>
          <a:p>
            <a:pPr algn="just">
              <a:lnSpc>
                <a:spcPct val="150000"/>
              </a:lnSpc>
            </a:pPr>
            <a:r>
              <a:rPr lang="es-ES" sz="2000" i="1" dirty="0">
                <a:solidFill>
                  <a:schemeClr val="tx1"/>
                </a:solidFill>
              </a:rPr>
              <a:t>El Programa Anual se remitió </a:t>
            </a:r>
            <a:r>
              <a:rPr lang="es-MX" sz="2000" i="1" dirty="0">
                <a:solidFill>
                  <a:schemeClr val="tx1"/>
                </a:solidFill>
              </a:rPr>
              <a:t>a la Coordinación General Estratégica de Desarrollo Social, para su análisis, validación y visto bueno de la información presentada en esta Junta de Gobierno, la cual, de manera previa, fue validada por la Secretaría del Sistema de Asistencia Social. </a:t>
            </a:r>
          </a:p>
          <a:p>
            <a:pPr algn="just">
              <a:lnSpc>
                <a:spcPct val="150000"/>
              </a:lnSpc>
            </a:pPr>
            <a:endParaRPr lang="es-MX" sz="2000" i="1" dirty="0">
              <a:solidFill>
                <a:schemeClr val="tx1"/>
              </a:solidFill>
            </a:endParaRPr>
          </a:p>
          <a:p>
            <a:pPr algn="just">
              <a:lnSpc>
                <a:spcPct val="150000"/>
              </a:lnSpc>
            </a:pPr>
            <a:r>
              <a:rPr lang="es-MX" sz="2000" i="1" dirty="0">
                <a:solidFill>
                  <a:schemeClr val="tx1"/>
                </a:solidFill>
              </a:rPr>
              <a:t>Con ello, nos permite dar continuidad al punto 5.2 y 5.29 de las Políticas Administrativas, así como al Artículo 45 de la Ley de Compras Gubernamentales, Enajenaciones y Contratación de Servicios del Estado de Jalisco y sus Municipios.</a:t>
            </a: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48600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a:t>
            </a:fld>
            <a:endParaRPr lang="es-MX" sz="1000" b="1" dirty="0">
              <a:latin typeface="Bahnschrift" panose="020B0502040204020203" pitchFamily="34" charset="0"/>
            </a:endParaRPr>
          </a:p>
        </p:txBody>
      </p:sp>
      <p:sp>
        <p:nvSpPr>
          <p:cNvPr id="6" name="Rectángulo redondeado 5"/>
          <p:cNvSpPr/>
          <p:nvPr/>
        </p:nvSpPr>
        <p:spPr>
          <a:xfrm>
            <a:off x="971600" y="4365104"/>
            <a:ext cx="7200800" cy="12961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a:cs typeface="Arial" panose="020B0604020202020204" pitchFamily="34" charset="0"/>
              </a:rPr>
              <a:t>Orden del día:</a:t>
            </a:r>
          </a:p>
          <a:p>
            <a:pPr algn="just"/>
            <a:endParaRPr lang="es-MX" dirty="0">
              <a:solidFill>
                <a:schemeClr val="tx1"/>
              </a:solidFill>
              <a:latin typeface="Nutmeg Book" panose="00000400000000000000"/>
              <a:cs typeface="Arial" panose="020B0604020202020204" pitchFamily="34" charset="0"/>
            </a:endParaRPr>
          </a:p>
          <a:p>
            <a:pPr marL="457200" indent="-457200" algn="just">
              <a:buFont typeface="+mj-lt"/>
              <a:buAutoNum type="arabicPeriod" startAt="3"/>
            </a:pPr>
            <a:r>
              <a:rPr lang="es-MX" sz="2000" b="1" dirty="0">
                <a:solidFill>
                  <a:schemeClr val="tx1"/>
                </a:solidFill>
                <a:latin typeface="Nutmeg Book" panose="00000400000000000000"/>
                <a:cs typeface="Arial" panose="020B0604020202020204" pitchFamily="34" charset="0"/>
              </a:rPr>
              <a:t>Lectura y aprobación del orden del día.</a:t>
            </a:r>
          </a:p>
        </p:txBody>
      </p:sp>
    </p:spTree>
    <p:extLst>
      <p:ext uri="{BB962C8B-B14F-4D97-AF65-F5344CB8AC3E}">
        <p14:creationId xmlns:p14="http://schemas.microsoft.com/office/powerpoint/2010/main" val="1477592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60</a:t>
            </a:fld>
            <a:endParaRPr lang="es-MX" sz="1000" b="1" dirty="0">
              <a:latin typeface="Bahnschrift" panose="020B0502040204020203" pitchFamily="34" charset="0"/>
            </a:endParaRPr>
          </a:p>
        </p:txBody>
      </p:sp>
      <p:sp>
        <p:nvSpPr>
          <p:cNvPr id="5" name="Rectángulo redondeado 4"/>
          <p:cNvSpPr/>
          <p:nvPr/>
        </p:nvSpPr>
        <p:spPr>
          <a:xfrm>
            <a:off x="971600" y="4365104"/>
            <a:ext cx="7200800" cy="19912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marL="361950" indent="-361950" algn="just"/>
            <a:r>
              <a:rPr lang="es-MX" sz="2000" b="1" dirty="0">
                <a:solidFill>
                  <a:schemeClr val="tx1"/>
                </a:solidFill>
                <a:latin typeface="Nutmeg Book"/>
              </a:rPr>
              <a:t>8. </a:t>
            </a:r>
            <a:r>
              <a:rPr lang="es-ES" sz="2000" dirty="0">
                <a:solidFill>
                  <a:schemeClr val="tx1"/>
                </a:solidFill>
              </a:rPr>
              <a:t>Se somete a su consideración y en su caso aprobación, </a:t>
            </a:r>
            <a:r>
              <a:rPr lang="es-ES" sz="2000" dirty="0">
                <a:solidFill>
                  <a:schemeClr val="tx1"/>
                </a:solidFill>
                <a:latin typeface="Nutmeg Book" panose="00000400000000000000"/>
              </a:rPr>
              <a:t>el </a:t>
            </a:r>
            <a:r>
              <a:rPr lang="es-ES" sz="2000" b="1" i="1" dirty="0">
                <a:solidFill>
                  <a:schemeClr val="tx1"/>
                </a:solidFill>
                <a:latin typeface="Nutmeg Book" panose="00000400000000000000"/>
              </a:rPr>
              <a:t>Programa Anual de Capacitación de éste Organismo, para el ejercicio fiscal 2021.</a:t>
            </a:r>
          </a:p>
          <a:p>
            <a:pPr marL="361950" indent="-361950" algn="just"/>
            <a:r>
              <a:rPr lang="es-ES" sz="2000" dirty="0">
                <a:solidFill>
                  <a:schemeClr val="tx1"/>
                </a:solidFill>
              </a:rPr>
              <a:t> </a:t>
            </a:r>
          </a:p>
          <a:p>
            <a:pPr marL="361950" indent="-361950" algn="just"/>
            <a:endParaRPr lang="es-MX" sz="2000" b="1" dirty="0">
              <a:solidFill>
                <a:schemeClr val="tx1"/>
              </a:solidFill>
              <a:latin typeface="Nutmeg Book"/>
            </a:endParaRPr>
          </a:p>
          <a:p>
            <a:pPr algn="just"/>
            <a:endParaRPr lang="es-MX" sz="2000" b="1" dirty="0">
              <a:solidFill>
                <a:schemeClr val="tx1"/>
              </a:solidFill>
              <a:latin typeface="Nutmeg Book"/>
            </a:endParaRPr>
          </a:p>
        </p:txBody>
      </p:sp>
    </p:spTree>
    <p:extLst>
      <p:ext uri="{BB962C8B-B14F-4D97-AF65-F5344CB8AC3E}">
        <p14:creationId xmlns:p14="http://schemas.microsoft.com/office/powerpoint/2010/main" val="2280285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61</a:t>
            </a:fld>
            <a:endParaRPr lang="es-MX" sz="1000" b="1" dirty="0">
              <a:latin typeface="Bahnschrift" panose="020B0502040204020203" pitchFamily="34" charset="0"/>
            </a:endParaRPr>
          </a:p>
        </p:txBody>
      </p:sp>
      <p:sp>
        <p:nvSpPr>
          <p:cNvPr id="5" name="4 Rectángulo"/>
          <p:cNvSpPr/>
          <p:nvPr/>
        </p:nvSpPr>
        <p:spPr>
          <a:xfrm>
            <a:off x="971600" y="1484784"/>
            <a:ext cx="7200800" cy="475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sz="2000" i="1" dirty="0">
                <a:solidFill>
                  <a:schemeClr val="tx1"/>
                </a:solidFill>
                <a:latin typeface="Nutmeg Book" panose="00000400000000000000"/>
              </a:rPr>
              <a:t>La Dirección de Recursos Humanos adscrita a la Subdirección General Administrativa, realiza diversos procesos para detección de necesidades por identificar competencias conforme perfiles de puesto con el objeto de determinar aquellas capacitaciones que permitan preparar al personal adscrito al organismo para mejorar su capacidad y constituir un factor importante para que el servidor público brinde mejor aportación en su puesto de adscripción.</a:t>
            </a:r>
          </a:p>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Se busca constantemente la eficiencia y la mayor productividad en el desarrollo de sus funciones y actividades.</a:t>
            </a: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p:txBody>
      </p:sp>
    </p:spTree>
    <p:extLst>
      <p:ext uri="{BB962C8B-B14F-4D97-AF65-F5344CB8AC3E}">
        <p14:creationId xmlns:p14="http://schemas.microsoft.com/office/powerpoint/2010/main" val="116292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62</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Se busca elevar el nivel de rendimiento, y con ello, implementar acciones de mejora en su desempeño laboral que repercutan en la productividad y disminución de errores y en sus procesos técnicos y/o administrativos.</a:t>
            </a:r>
          </a:p>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Se trabajará de manera coordinada con la Dirección de Formación y Capacitación de la Secretaría de Administración con el objeto de no duplicar temáticas de capacitación y con ello, eficientizar el recurso financiero y optimizar las competencias laborales.</a:t>
            </a:r>
            <a:endParaRPr lang="es-MX" sz="2000"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p:txBody>
      </p:sp>
    </p:spTree>
    <p:extLst>
      <p:ext uri="{BB962C8B-B14F-4D97-AF65-F5344CB8AC3E}">
        <p14:creationId xmlns:p14="http://schemas.microsoft.com/office/powerpoint/2010/main" val="3362365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63</a:t>
            </a:fld>
            <a:endParaRPr lang="es-MX" sz="1000" b="1" dirty="0">
              <a:latin typeface="Bahnschrift" panose="020B0502040204020203" pitchFamily="34" charset="0"/>
            </a:endParaRPr>
          </a:p>
        </p:txBody>
      </p:sp>
      <p:sp>
        <p:nvSpPr>
          <p:cNvPr id="5" name="4 Rectángulo"/>
          <p:cNvSpPr/>
          <p:nvPr/>
        </p:nvSpPr>
        <p:spPr>
          <a:xfrm>
            <a:off x="971600" y="1607416"/>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lvl="0" indent="-342900">
              <a:buFont typeface="Wingdings" panose="05000000000000000000" pitchFamily="2" charset="2"/>
              <a:buChar char="q"/>
            </a:pPr>
            <a:r>
              <a:rPr lang="es-ES" sz="2000" i="1" dirty="0">
                <a:solidFill>
                  <a:schemeClr val="tx1"/>
                </a:solidFill>
                <a:latin typeface="Nutmeg Book" panose="00000400000000000000"/>
              </a:rPr>
              <a:t>Plan de vida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Manejo de emociones y estrés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Discriminación y perspectiva de género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"herramientas básicas de </a:t>
            </a:r>
            <a:r>
              <a:rPr lang="es-ES" sz="2000" i="1" dirty="0" err="1">
                <a:solidFill>
                  <a:schemeClr val="tx1"/>
                </a:solidFill>
                <a:latin typeface="Nutmeg Book" panose="00000400000000000000"/>
              </a:rPr>
              <a:t>power</a:t>
            </a:r>
            <a:r>
              <a:rPr lang="es-ES" sz="2000" i="1" dirty="0">
                <a:solidFill>
                  <a:schemeClr val="tx1"/>
                </a:solidFill>
                <a:latin typeface="Nutmeg Book" panose="00000400000000000000"/>
              </a:rPr>
              <a:t> </a:t>
            </a:r>
            <a:r>
              <a:rPr lang="es-ES" sz="2000" i="1" dirty="0" err="1">
                <a:solidFill>
                  <a:schemeClr val="tx1"/>
                </a:solidFill>
                <a:latin typeface="Nutmeg Book" panose="00000400000000000000"/>
              </a:rPr>
              <a:t>point</a:t>
            </a:r>
            <a:r>
              <a:rPr lang="es-ES" sz="2000" i="1" dirty="0">
                <a:solidFill>
                  <a:schemeClr val="tx1"/>
                </a:solidFill>
                <a:latin typeface="Nutmeg Book" panose="00000400000000000000"/>
              </a:rPr>
              <a:t>"</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"herramientas básicas de </a:t>
            </a:r>
            <a:r>
              <a:rPr lang="es-ES" sz="2000" i="1" dirty="0" err="1">
                <a:solidFill>
                  <a:schemeClr val="tx1"/>
                </a:solidFill>
                <a:latin typeface="Nutmeg Book" panose="00000400000000000000"/>
              </a:rPr>
              <a:t>word</a:t>
            </a:r>
            <a:r>
              <a:rPr lang="es-ES" sz="2000" i="1" dirty="0">
                <a:solidFill>
                  <a:schemeClr val="tx1"/>
                </a:solidFill>
                <a:latin typeface="Nutmeg Book" panose="00000400000000000000"/>
              </a:rPr>
              <a:t>"</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"mejora de procesos"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"protocolos de atención y servicio"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"servidor público"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err="1">
                <a:solidFill>
                  <a:schemeClr val="tx1"/>
                </a:solidFill>
                <a:latin typeface="Nutmeg Book" panose="00000400000000000000"/>
              </a:rPr>
              <a:t>Mobbing</a:t>
            </a:r>
            <a:r>
              <a:rPr lang="es-ES" sz="2000" i="1" dirty="0">
                <a:solidFill>
                  <a:schemeClr val="tx1"/>
                </a:solidFill>
                <a:latin typeface="Nutmeg Book" panose="00000400000000000000"/>
              </a:rPr>
              <a:t> laboral y sexual (hostigamiento y acoso laboral y sexual)</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Ética e integridad (código de conducta servidor público y colaborador del sistema DIF Jalisco)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Control interno y administración de riesgos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Prevención, disuasión, detección y corrección de posibles actos de corrupción.</a:t>
            </a:r>
            <a:endParaRPr lang="es-MX" sz="2000" i="1" dirty="0">
              <a:solidFill>
                <a:schemeClr val="tx1"/>
              </a:solidFill>
              <a:latin typeface="Nutmeg Book" panose="00000400000000000000"/>
            </a:endParaRPr>
          </a:p>
          <a:p>
            <a:pPr algn="just">
              <a:lnSpc>
                <a:spcPct val="150000"/>
              </a:lnSpc>
            </a:pPr>
            <a:endParaRPr lang="es-MX" sz="2000" dirty="0">
              <a:solidFill>
                <a:schemeClr val="tx1"/>
              </a:solidFill>
              <a:latin typeface="Nutmeg Book" panose="00000400000000000000"/>
            </a:endParaRPr>
          </a:p>
          <a:p>
            <a:pPr algn="just">
              <a:lnSpc>
                <a:spcPct val="150000"/>
              </a:lnSpc>
            </a:pPr>
            <a:r>
              <a:rPr lang="es-MX" sz="2000" dirty="0">
                <a:solidFill>
                  <a:schemeClr val="tx1"/>
                </a:solidFill>
                <a:latin typeface="Nutmeg Book" panose="00000400000000000000"/>
              </a:rPr>
              <a:t> </a:t>
            </a: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a:p>
            <a:r>
              <a:rPr lang="es-MX" sz="2000" b="1" i="1" dirty="0">
                <a:solidFill>
                  <a:srgbClr val="CC66FF"/>
                </a:solidFill>
                <a:latin typeface="Nutmeg Book" panose="00000400000000000000"/>
                <a:cs typeface="Arial" panose="020B0604020202020204" pitchFamily="34" charset="0"/>
              </a:rPr>
              <a:t>Capacitación Institucional</a:t>
            </a:r>
          </a:p>
        </p:txBody>
      </p:sp>
    </p:spTree>
    <p:extLst>
      <p:ext uri="{BB962C8B-B14F-4D97-AF65-F5344CB8AC3E}">
        <p14:creationId xmlns:p14="http://schemas.microsoft.com/office/powerpoint/2010/main" val="1265603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64</a:t>
            </a:fld>
            <a:endParaRPr lang="es-MX" sz="1000" b="1" dirty="0">
              <a:latin typeface="Bahnschrift" panose="020B0502040204020203" pitchFamily="34" charset="0"/>
            </a:endParaRPr>
          </a:p>
        </p:txBody>
      </p:sp>
      <p:sp>
        <p:nvSpPr>
          <p:cNvPr id="5" name="4 Rectángulo"/>
          <p:cNvSpPr/>
          <p:nvPr/>
        </p:nvSpPr>
        <p:spPr>
          <a:xfrm>
            <a:off x="971600" y="1340768"/>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lvl="0" indent="-342900">
              <a:buFont typeface="Wingdings" panose="05000000000000000000" pitchFamily="2" charset="2"/>
              <a:buChar char="q"/>
            </a:pPr>
            <a:r>
              <a:rPr lang="es-ES" sz="2000" i="1" dirty="0">
                <a:solidFill>
                  <a:schemeClr val="tx1"/>
                </a:solidFill>
                <a:latin typeface="Nutmeg Book" panose="00000400000000000000"/>
              </a:rPr>
              <a:t>Actualización de normas oficiales mexicanas o normatividad para el manejo y resguardo de alimentos.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Nutrición humana en las diferentes etapas de la vida.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Habilidades directivas.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Actualización en materia legal.</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Actualización en materia contable.</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Círculos de paz.</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Manejo e intervención para duelo complicado.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Electricidad básica.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Repostería.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Marco lógico.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G-suite.</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Administración de redes.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Administración en conmutadores cisco.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Asesoría especializada para optimizar la organización interna y operación de la PPNNA.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Habilidades de comunicación.</a:t>
            </a:r>
            <a:endParaRPr lang="es-MX" sz="2000"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a:p>
            <a:r>
              <a:rPr lang="es-MX" sz="2000" b="1" i="1" dirty="0">
                <a:solidFill>
                  <a:srgbClr val="CC66FF"/>
                </a:solidFill>
                <a:latin typeface="Nutmeg Book" panose="00000400000000000000"/>
                <a:cs typeface="Arial" panose="020B0604020202020204" pitchFamily="34" charset="0"/>
              </a:rPr>
              <a:t>Capacitación Especializada</a:t>
            </a:r>
          </a:p>
        </p:txBody>
      </p:sp>
    </p:spTree>
    <p:extLst>
      <p:ext uri="{BB962C8B-B14F-4D97-AF65-F5344CB8AC3E}">
        <p14:creationId xmlns:p14="http://schemas.microsoft.com/office/powerpoint/2010/main" val="1295372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65</a:t>
            </a:fld>
            <a:endParaRPr lang="es-MX" sz="1000" b="1" dirty="0">
              <a:latin typeface="Bahnschrift" panose="020B0502040204020203" pitchFamily="34" charset="0"/>
            </a:endParaRPr>
          </a:p>
        </p:txBody>
      </p:sp>
      <p:sp>
        <p:nvSpPr>
          <p:cNvPr id="5" name="4 Rectángulo"/>
          <p:cNvSpPr/>
          <p:nvPr/>
        </p:nvSpPr>
        <p:spPr>
          <a:xfrm>
            <a:off x="971600" y="2160542"/>
            <a:ext cx="7200800" cy="1988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000" b="1" i="1" dirty="0">
              <a:solidFill>
                <a:schemeClr val="tx1"/>
              </a:solidFill>
              <a:latin typeface="Nutmeg Book" panose="00000400000000000000"/>
            </a:endParaRPr>
          </a:p>
          <a:p>
            <a:pPr algn="just">
              <a:lnSpc>
                <a:spcPct val="150000"/>
              </a:lnSpc>
            </a:pPr>
            <a:r>
              <a:rPr lang="es-MX" sz="2000" b="1" i="1" dirty="0">
                <a:solidFill>
                  <a:schemeClr val="tx1"/>
                </a:solidFill>
                <a:latin typeface="Nutmeg Book" panose="00000400000000000000"/>
                <a:hlinkClick r:id="rId2" action="ppaction://hlinkfile"/>
              </a:rPr>
              <a:t>ANEXOS OFICIALES\4 PLAN ANUAL DE CAPACITACION 2021\PROGRAMA ANUAL CAPACITACION 2021.xlsx</a:t>
            </a: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p:txBody>
      </p:sp>
    </p:spTree>
    <p:extLst>
      <p:ext uri="{BB962C8B-B14F-4D97-AF65-F5344CB8AC3E}">
        <p14:creationId xmlns:p14="http://schemas.microsoft.com/office/powerpoint/2010/main" val="2279753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66</a:t>
            </a:fld>
            <a:endParaRPr lang="es-MX" sz="1000" b="1" dirty="0">
              <a:latin typeface="Bahnschrift" panose="020B0502040204020203" pitchFamily="34" charset="0"/>
            </a:endParaRPr>
          </a:p>
        </p:txBody>
      </p:sp>
      <p:sp>
        <p:nvSpPr>
          <p:cNvPr id="5" name="Rectángulo redondeado 4"/>
          <p:cNvSpPr/>
          <p:nvPr/>
        </p:nvSpPr>
        <p:spPr>
          <a:xfrm>
            <a:off x="971600" y="4869160"/>
            <a:ext cx="7200800"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sz="2000" dirty="0">
                <a:solidFill>
                  <a:schemeClr val="tx1"/>
                </a:solidFill>
                <a:latin typeface="Nutmeg Book" panose="00000400000000000000"/>
                <a:cs typeface="Arial" panose="020B0604020202020204" pitchFamily="34" charset="0"/>
              </a:rPr>
              <a:t>Orden del día:</a:t>
            </a:r>
          </a:p>
          <a:p>
            <a:pPr algn="just"/>
            <a:endParaRPr lang="es-MX" sz="2000" b="1" dirty="0">
              <a:solidFill>
                <a:schemeClr val="tx1"/>
              </a:solidFill>
              <a:latin typeface="Nutmeg Book" panose="00000400000000000000"/>
              <a:cs typeface="Arial" panose="020B0604020202020204" pitchFamily="34" charset="0"/>
            </a:endParaRPr>
          </a:p>
          <a:p>
            <a:pPr algn="just"/>
            <a:r>
              <a:rPr lang="es-MX" sz="2000" b="1" dirty="0">
                <a:solidFill>
                  <a:schemeClr val="tx1"/>
                </a:solidFill>
                <a:latin typeface="Nutmeg Book" panose="00000400000000000000"/>
                <a:cs typeface="Arial" panose="020B0604020202020204" pitchFamily="34" charset="0"/>
              </a:rPr>
              <a:t>9. </a:t>
            </a:r>
            <a:r>
              <a:rPr lang="es-ES" sz="2000" b="1" dirty="0">
                <a:solidFill>
                  <a:schemeClr val="tx1"/>
                </a:solidFill>
                <a:latin typeface="Nutmeg Book" panose="00000400000000000000"/>
                <a:cs typeface="Arial" panose="020B0604020202020204" pitchFamily="34" charset="0"/>
              </a:rPr>
              <a:t>Cláusula de la Sesión.</a:t>
            </a:r>
            <a:endParaRPr lang="es-MX" sz="2000" b="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2656185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71400"/>
            <a:ext cx="9180511" cy="7088467"/>
          </a:xfrm>
          <a:prstGeom prst="rect">
            <a:avLst/>
          </a:prstGeom>
        </p:spPr>
      </p:pic>
    </p:spTree>
    <p:extLst>
      <p:ext uri="{BB962C8B-B14F-4D97-AF65-F5344CB8AC3E}">
        <p14:creationId xmlns:p14="http://schemas.microsoft.com/office/powerpoint/2010/main" val="413459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7</a:t>
            </a:fld>
            <a:endParaRPr lang="es-MX" sz="1000" b="1" dirty="0">
              <a:latin typeface="Bahnschrift" panose="020B0502040204020203" pitchFamily="34" charset="0"/>
            </a:endParaRPr>
          </a:p>
        </p:txBody>
      </p:sp>
      <p:sp>
        <p:nvSpPr>
          <p:cNvPr id="5" name="CuadroTexto 4"/>
          <p:cNvSpPr txBox="1"/>
          <p:nvPr/>
        </p:nvSpPr>
        <p:spPr>
          <a:xfrm>
            <a:off x="971600" y="984785"/>
            <a:ext cx="7272808" cy="4832092"/>
          </a:xfrm>
          <a:prstGeom prst="rect">
            <a:avLst/>
          </a:prstGeom>
          <a:noFill/>
        </p:spPr>
        <p:txBody>
          <a:bodyPr wrap="square" rtlCol="0">
            <a:spAutoFit/>
          </a:bodyPr>
          <a:lstStyle/>
          <a:p>
            <a:pPr algn="ctr"/>
            <a:endParaRPr lang="es-MX" b="1" dirty="0">
              <a:latin typeface="Nutmeg Book" panose="00000400000000000000"/>
              <a:cs typeface="Arial" panose="020B0604020202020204" pitchFamily="34" charset="0"/>
            </a:endParaRPr>
          </a:p>
          <a:p>
            <a:pPr algn="ctr"/>
            <a:r>
              <a:rPr lang="es-MX" b="1" dirty="0">
                <a:latin typeface="Nutmeg Book" panose="00000400000000000000"/>
                <a:cs typeface="Arial" panose="020B0604020202020204" pitchFamily="34" charset="0"/>
              </a:rPr>
              <a:t>Orden del día:</a:t>
            </a:r>
          </a:p>
          <a:p>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Lista de Asistencia.</a:t>
            </a:r>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Declaratoria de quórum legal para Sesionar. </a:t>
            </a:r>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Lectura y Aprobación del Orden del día.</a:t>
            </a:r>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Lectura del Acta anterior y en su caso aprobación.</a:t>
            </a:r>
          </a:p>
          <a:p>
            <a:pPr algn="just"/>
            <a:r>
              <a:rPr lang="es-MX" sz="1600" dirty="0">
                <a:latin typeface="Nutmeg Book"/>
              </a:rPr>
              <a:t>5. Se somete a su consideración y en su caso aprobación el presupuesto de ingresos y egresos para el ejercicio fiscal 2021, de éste Organismo así como su organigrama y plantilla de personal actual.</a:t>
            </a:r>
            <a:r>
              <a:rPr lang="es-MX" sz="1600" b="1" dirty="0">
                <a:solidFill>
                  <a:srgbClr val="0033CC"/>
                </a:solidFill>
                <a:latin typeface="Nutmeg Book"/>
              </a:rPr>
              <a:t> </a:t>
            </a:r>
            <a:r>
              <a:rPr lang="es-MX" sz="1600" b="1" dirty="0">
                <a:solidFill>
                  <a:schemeClr val="bg1">
                    <a:lumMod val="95000"/>
                  </a:schemeClr>
                </a:solidFill>
                <a:latin typeface="Nutmeg Book"/>
              </a:rPr>
              <a:t>(2.11 Y 3.2 POLITICAS)</a:t>
            </a:r>
            <a:endParaRPr lang="es-MX" sz="1600" dirty="0">
              <a:solidFill>
                <a:schemeClr val="bg1">
                  <a:lumMod val="95000"/>
                </a:schemeClr>
              </a:solidFill>
              <a:latin typeface="Nutmeg Book"/>
            </a:endParaRPr>
          </a:p>
          <a:p>
            <a:pPr algn="just"/>
            <a:r>
              <a:rPr lang="es-MX" sz="1600" dirty="0">
                <a:latin typeface="Nutmeg Book"/>
              </a:rPr>
              <a:t>6. Se somete a su consideración y en su caso aprobación, el destino de los ingresos propios recaudados y no devengados de la operación del Órgano Desconcentrado “Museo Trompo Mágico” de ejercicios anteriores, para ser destinados a cubrir los gastos de operación del capítulo 3000 relativo a servicios generales</a:t>
            </a:r>
            <a:r>
              <a:rPr lang="es-MX" sz="1600" dirty="0">
                <a:solidFill>
                  <a:schemeClr val="bg1">
                    <a:lumMod val="95000"/>
                  </a:schemeClr>
                </a:solidFill>
                <a:latin typeface="Nutmeg Book"/>
              </a:rPr>
              <a:t>. </a:t>
            </a:r>
            <a:r>
              <a:rPr lang="es-MX" sz="1600" b="1" dirty="0">
                <a:solidFill>
                  <a:schemeClr val="bg1">
                    <a:lumMod val="95000"/>
                  </a:schemeClr>
                </a:solidFill>
                <a:latin typeface="Nutmeg Book"/>
              </a:rPr>
              <a:t>(2.11 POLITICAS)</a:t>
            </a:r>
            <a:endParaRPr lang="es-MX" sz="1600" dirty="0">
              <a:solidFill>
                <a:schemeClr val="bg1">
                  <a:lumMod val="95000"/>
                </a:schemeClr>
              </a:solidFill>
              <a:latin typeface="Nutmeg Book"/>
            </a:endParaRPr>
          </a:p>
          <a:p>
            <a:pPr algn="just"/>
            <a:r>
              <a:rPr lang="es-MX" sz="1600" dirty="0">
                <a:latin typeface="Nutmeg Book"/>
              </a:rPr>
              <a:t>7. Se somete a su consideración y en su caso aprobación del Programa Anual de Adquisiciones de éste Organismo, para el ejercicio 2021. </a:t>
            </a:r>
            <a:r>
              <a:rPr lang="es-MX" sz="1600" b="1" dirty="0">
                <a:solidFill>
                  <a:schemeClr val="bg1">
                    <a:lumMod val="95000"/>
                  </a:schemeClr>
                </a:solidFill>
                <a:latin typeface="Nutmeg Book"/>
              </a:rPr>
              <a:t>(5.29 POLITICAS)</a:t>
            </a:r>
          </a:p>
          <a:p>
            <a:pPr algn="just"/>
            <a:r>
              <a:rPr lang="es-MX" sz="1600" dirty="0">
                <a:latin typeface="Nutmeg Book"/>
              </a:rPr>
              <a:t>8. Se somete a su consideración y en su caso aprobación del Programa Anual de Capacitación de éste Organismo, para el ejercicio 2021. </a:t>
            </a:r>
            <a:r>
              <a:rPr lang="es-MX" sz="1600" b="1" dirty="0">
                <a:solidFill>
                  <a:schemeClr val="bg1">
                    <a:lumMod val="95000"/>
                  </a:schemeClr>
                </a:solidFill>
                <a:latin typeface="Nutmeg Book"/>
              </a:rPr>
              <a:t>(4.74 Y 4.78 POLITICAS)</a:t>
            </a:r>
          </a:p>
          <a:p>
            <a:pPr algn="just"/>
            <a:r>
              <a:rPr lang="es-MX" sz="1600" dirty="0">
                <a:latin typeface="Nutmeg Book"/>
              </a:rPr>
              <a:t>9. Clausura de la Sesión.</a:t>
            </a:r>
          </a:p>
        </p:txBody>
      </p:sp>
    </p:spTree>
    <p:extLst>
      <p:ext uri="{BB962C8B-B14F-4D97-AF65-F5344CB8AC3E}">
        <p14:creationId xmlns:p14="http://schemas.microsoft.com/office/powerpoint/2010/main" val="3853360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8</a:t>
            </a:fld>
            <a:endParaRPr lang="es-MX" sz="1000" b="1" dirty="0">
              <a:latin typeface="Bahnschrift" panose="020B0502040204020203" pitchFamily="34" charset="0"/>
            </a:endParaRPr>
          </a:p>
        </p:txBody>
      </p:sp>
      <p:sp>
        <p:nvSpPr>
          <p:cNvPr id="6" name="Rectángulo redondeado 5"/>
          <p:cNvSpPr/>
          <p:nvPr/>
        </p:nvSpPr>
        <p:spPr>
          <a:xfrm>
            <a:off x="971600" y="4365104"/>
            <a:ext cx="7200800" cy="12961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a:cs typeface="Arial" panose="020B0604020202020204" pitchFamily="34" charset="0"/>
              </a:rPr>
              <a:t>Orden del día:</a:t>
            </a:r>
          </a:p>
          <a:p>
            <a:pPr algn="just"/>
            <a:endParaRPr lang="es-MX" dirty="0">
              <a:solidFill>
                <a:schemeClr val="tx1"/>
              </a:solidFill>
              <a:latin typeface="Nutmeg Book" panose="00000400000000000000"/>
              <a:cs typeface="Arial" panose="020B0604020202020204" pitchFamily="34" charset="0"/>
            </a:endParaRPr>
          </a:p>
          <a:p>
            <a:pPr marL="457200" indent="-457200" algn="just">
              <a:buFont typeface="+mj-lt"/>
              <a:buAutoNum type="arabicPeriod" startAt="4"/>
            </a:pPr>
            <a:r>
              <a:rPr lang="es-MX" sz="2000" b="1" dirty="0">
                <a:solidFill>
                  <a:schemeClr val="tx1"/>
                </a:solidFill>
                <a:latin typeface="Nutmeg Book" panose="00000400000000000000"/>
                <a:cs typeface="Arial" panose="020B0604020202020204" pitchFamily="34" charset="0"/>
              </a:rPr>
              <a:t>Lectura del Acta anterior y en su caso aprobación.</a:t>
            </a:r>
          </a:p>
        </p:txBody>
      </p:sp>
    </p:spTree>
    <p:extLst>
      <p:ext uri="{BB962C8B-B14F-4D97-AF65-F5344CB8AC3E}">
        <p14:creationId xmlns:p14="http://schemas.microsoft.com/office/powerpoint/2010/main" val="392218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9</a:t>
            </a:fld>
            <a:endParaRPr lang="es-MX" sz="1000" b="1" dirty="0">
              <a:latin typeface="Bahnschrift" panose="020B0502040204020203" pitchFamily="34" charset="0"/>
            </a:endParaRPr>
          </a:p>
        </p:txBody>
      </p:sp>
      <p:sp>
        <p:nvSpPr>
          <p:cNvPr id="5" name="Rectángulo redondeado 4"/>
          <p:cNvSpPr/>
          <p:nvPr/>
        </p:nvSpPr>
        <p:spPr>
          <a:xfrm>
            <a:off x="971600" y="3573016"/>
            <a:ext cx="7200800" cy="20882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algn="just"/>
            <a:r>
              <a:rPr lang="es-MX" b="1" dirty="0">
                <a:solidFill>
                  <a:schemeClr val="tx1"/>
                </a:solidFill>
                <a:latin typeface="Nutmeg Book" panose="00000400000000000000"/>
                <a:cs typeface="Arial" panose="020B0604020202020204" pitchFamily="34" charset="0"/>
              </a:rPr>
              <a:t>5. </a:t>
            </a:r>
            <a:r>
              <a:rPr lang="es-MX" sz="2000" b="1" dirty="0">
                <a:solidFill>
                  <a:schemeClr val="tx1"/>
                </a:solidFill>
                <a:latin typeface="Nutmeg Book"/>
              </a:rPr>
              <a:t>Se somete a su consideración y en su caso aprobación el presupuesto de ingresos y egresos para el ejercicio fiscal 2021, de éste Organismo así como su organigrama y plantilla de personal actual.</a:t>
            </a:r>
          </a:p>
        </p:txBody>
      </p:sp>
    </p:spTree>
    <p:extLst>
      <p:ext uri="{BB962C8B-B14F-4D97-AF65-F5344CB8AC3E}">
        <p14:creationId xmlns:p14="http://schemas.microsoft.com/office/powerpoint/2010/main" val="10230781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6886</TotalTime>
  <Words>4813</Words>
  <Application>Microsoft Office PowerPoint</Application>
  <PresentationFormat>Presentación en pantalla (4:3)</PresentationFormat>
  <Paragraphs>1230</Paragraphs>
  <Slides>67</Slides>
  <Notes>0</Notes>
  <HiddenSlides>0</HiddenSlides>
  <MMClips>0</MMClips>
  <ScaleCrop>false</ScaleCrop>
  <HeadingPairs>
    <vt:vector size="4" baseType="variant">
      <vt:variant>
        <vt:lpstr>Tema</vt:lpstr>
      </vt:variant>
      <vt:variant>
        <vt:i4>1</vt:i4>
      </vt:variant>
      <vt:variant>
        <vt:lpstr>Títulos de diapositiva</vt:lpstr>
      </vt:variant>
      <vt:variant>
        <vt:i4>67</vt:i4>
      </vt:variant>
    </vt:vector>
  </HeadingPairs>
  <TitlesOfParts>
    <vt:vector size="6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Orozco Méndez Agustín Enrique</dc:creator>
  <cp:lastModifiedBy>Zúñiga Quiñonez María del Carmen</cp:lastModifiedBy>
  <cp:revision>548</cp:revision>
  <cp:lastPrinted>2020-01-30T23:03:10Z</cp:lastPrinted>
  <dcterms:created xsi:type="dcterms:W3CDTF">2018-12-07T19:46:09Z</dcterms:created>
  <dcterms:modified xsi:type="dcterms:W3CDTF">2021-03-08T16:32:07Z</dcterms:modified>
</cp:coreProperties>
</file>